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tags/tag3.xml" ContentType="application/vnd.openxmlformats-officedocument.presentationml.tags+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Lst>
  <p:notesMasterIdLst>
    <p:notesMasterId r:id="rId67"/>
  </p:notesMasterIdLst>
  <p:sldIdLst>
    <p:sldId id="256" r:id="rId3"/>
    <p:sldId id="554" r:id="rId4"/>
    <p:sldId id="621" r:id="rId5"/>
    <p:sldId id="623" r:id="rId6"/>
    <p:sldId id="625" r:id="rId7"/>
    <p:sldId id="751" r:id="rId8"/>
    <p:sldId id="624" r:id="rId9"/>
    <p:sldId id="561" r:id="rId10"/>
    <p:sldId id="779" r:id="rId11"/>
    <p:sldId id="632" r:id="rId12"/>
    <p:sldId id="631" r:id="rId13"/>
    <p:sldId id="641" r:id="rId14"/>
    <p:sldId id="700" r:id="rId15"/>
    <p:sldId id="701" r:id="rId16"/>
    <p:sldId id="702" r:id="rId17"/>
    <p:sldId id="703" r:id="rId18"/>
    <p:sldId id="705" r:id="rId19"/>
    <p:sldId id="708" r:id="rId20"/>
    <p:sldId id="710" r:id="rId21"/>
    <p:sldId id="711" r:id="rId22"/>
    <p:sldId id="712" r:id="rId23"/>
    <p:sldId id="713" r:id="rId24"/>
    <p:sldId id="714" r:id="rId25"/>
    <p:sldId id="716" r:id="rId26"/>
    <p:sldId id="717" r:id="rId27"/>
    <p:sldId id="718" r:id="rId28"/>
    <p:sldId id="719" r:id="rId29"/>
    <p:sldId id="720" r:id="rId30"/>
    <p:sldId id="722" r:id="rId31"/>
    <p:sldId id="733" r:id="rId32"/>
    <p:sldId id="760" r:id="rId33"/>
    <p:sldId id="686" r:id="rId34"/>
    <p:sldId id="687" r:id="rId35"/>
    <p:sldId id="767" r:id="rId36"/>
    <p:sldId id="768" r:id="rId37"/>
    <p:sldId id="769" r:id="rId38"/>
    <p:sldId id="771" r:id="rId39"/>
    <p:sldId id="772" r:id="rId40"/>
    <p:sldId id="774" r:id="rId41"/>
    <p:sldId id="775" r:id="rId42"/>
    <p:sldId id="689" r:id="rId43"/>
    <p:sldId id="690" r:id="rId44"/>
    <p:sldId id="695" r:id="rId45"/>
    <p:sldId id="644" r:id="rId46"/>
    <p:sldId id="645" r:id="rId47"/>
    <p:sldId id="646" r:id="rId48"/>
    <p:sldId id="647" r:id="rId49"/>
    <p:sldId id="740" r:id="rId50"/>
    <p:sldId id="738" r:id="rId51"/>
    <p:sldId id="739" r:id="rId52"/>
    <p:sldId id="651" r:id="rId53"/>
    <p:sldId id="653" r:id="rId54"/>
    <p:sldId id="741" r:id="rId55"/>
    <p:sldId id="743" r:id="rId56"/>
    <p:sldId id="742" r:id="rId57"/>
    <p:sldId id="744" r:id="rId58"/>
    <p:sldId id="747" r:id="rId59"/>
    <p:sldId id="749" r:id="rId60"/>
    <p:sldId id="736" r:id="rId61"/>
    <p:sldId id="735" r:id="rId62"/>
    <p:sldId id="778" r:id="rId63"/>
    <p:sldId id="688" r:id="rId64"/>
    <p:sldId id="649" r:id="rId65"/>
    <p:sldId id="773"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07" autoAdjust="0"/>
    <p:restoredTop sz="82364" autoAdjust="0"/>
  </p:normalViewPr>
  <p:slideViewPr>
    <p:cSldViewPr>
      <p:cViewPr varScale="1">
        <p:scale>
          <a:sx n="61" d="100"/>
          <a:sy n="61" d="100"/>
        </p:scale>
        <p:origin x="-1560" y="-72"/>
      </p:cViewPr>
      <p:guideLst>
        <p:guide orient="horz" pos="2160"/>
        <p:guide pos="2880"/>
      </p:guideLst>
    </p:cSldViewPr>
  </p:slideViewPr>
  <p:outlineViewPr>
    <p:cViewPr>
      <p:scale>
        <a:sx n="33" d="100"/>
        <a:sy n="33" d="100"/>
      </p:scale>
      <p:origin x="0" y="6024"/>
    </p:cViewPr>
  </p:outlineViewPr>
  <p:notesTextViewPr>
    <p:cViewPr>
      <p:scale>
        <a:sx n="100" d="100"/>
        <a:sy n="100" d="100"/>
      </p:scale>
      <p:origin x="0" y="0"/>
    </p:cViewPr>
  </p:notesTextViewPr>
  <p:sorterViewPr>
    <p:cViewPr>
      <p:scale>
        <a:sx n="66" d="100"/>
        <a:sy n="66" d="100"/>
      </p:scale>
      <p:origin x="0" y="83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5513C0-4711-4661-A5E4-9003E93B4D77}" type="datetimeFigureOut">
              <a:rPr lang="en-US" smtClean="0"/>
              <a:pPr/>
              <a:t>10/28/2015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5A218B-9FB1-4EDD-8CEC-7B0F8E0B04A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 can be what keeps you up at night and…</a:t>
            </a:r>
            <a:endParaRPr lang="en-US" dirty="0"/>
          </a:p>
        </p:txBody>
      </p:sp>
      <p:sp>
        <p:nvSpPr>
          <p:cNvPr id="4" name="Slide Number Placeholder 3"/>
          <p:cNvSpPr>
            <a:spLocks noGrp="1"/>
          </p:cNvSpPr>
          <p:nvPr>
            <p:ph type="sldNum" sz="quarter" idx="10"/>
          </p:nvPr>
        </p:nvSpPr>
        <p:spPr/>
        <p:txBody>
          <a:bodyPr/>
          <a:lstStyle/>
          <a:p>
            <a:fld id="{8F5A218B-9FB1-4EDD-8CEC-7B0F8E0B04AB}"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 can be what keeps you up at night and…</a:t>
            </a:r>
            <a:endParaRPr lang="en-US" dirty="0"/>
          </a:p>
        </p:txBody>
      </p:sp>
      <p:sp>
        <p:nvSpPr>
          <p:cNvPr id="4" name="Slide Number Placeholder 3"/>
          <p:cNvSpPr>
            <a:spLocks noGrp="1"/>
          </p:cNvSpPr>
          <p:nvPr>
            <p:ph type="sldNum" sz="quarter" idx="10"/>
          </p:nvPr>
        </p:nvSpPr>
        <p:spPr/>
        <p:txBody>
          <a:bodyPr/>
          <a:lstStyle/>
          <a:p>
            <a:fld id="{8F5A218B-9FB1-4EDD-8CEC-7B0F8E0B04AB}"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Example of exercise</a:t>
            </a:r>
            <a:r>
              <a:rPr lang="en-US" baseline="0" dirty="0" smtClean="0"/>
              <a:t> to help determine root cause.</a:t>
            </a:r>
          </a:p>
          <a:p>
            <a:endParaRPr lang="en-US" baseline="0" dirty="0" smtClean="0"/>
          </a:p>
          <a:p>
            <a:r>
              <a:rPr lang="en-US" baseline="0" dirty="0" smtClean="0"/>
              <a:t>(Can give example of something from their unit.)</a:t>
            </a:r>
          </a:p>
        </p:txBody>
      </p:sp>
      <p:sp>
        <p:nvSpPr>
          <p:cNvPr id="4" name="Slide Number Placeholder 3"/>
          <p:cNvSpPr>
            <a:spLocks noGrp="1"/>
          </p:cNvSpPr>
          <p:nvPr>
            <p:ph type="sldNum" sz="quarter" idx="10"/>
          </p:nvPr>
        </p:nvSpPr>
        <p:spPr/>
        <p:txBody>
          <a:bodyPr/>
          <a:lstStyle/>
          <a:p>
            <a:fld id="{B31EFADA-6FFB-4657-A5E2-319669E8F095}" type="slidenum">
              <a:rPr lang="en-US" smtClean="0">
                <a:solidFill>
                  <a:prstClr val="black"/>
                </a:solidFill>
              </a:rPr>
              <a:pPr/>
              <a:t>10</a:t>
            </a:fld>
            <a:endParaRPr lang="en-US" dirty="0">
              <a:solidFill>
                <a:prstClr val="black"/>
              </a:solidFill>
            </a:endParaRPr>
          </a:p>
        </p:txBody>
      </p:sp>
    </p:spTree>
    <p:extLst>
      <p:ext uri="{BB962C8B-B14F-4D97-AF65-F5344CB8AC3E}">
        <p14:creationId xmlns="" xmlns:p14="http://schemas.microsoft.com/office/powerpoint/2010/main" val="1447725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5A218B-9FB1-4EDD-8CEC-7B0F8E0B04AB}" type="slidenum">
              <a:rPr lang="en-US" smtClean="0"/>
              <a:pPr/>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The reason we use the</a:t>
            </a:r>
            <a:r>
              <a:rPr lang="en-US" baseline="0" dirty="0" smtClean="0"/>
              <a:t> MFI is because it is a simple yet powerful way to guide our improvement efforts. For example, we can use it to guide improvement whether we are standardizing, incrementally improving, or innovating! And we can use it to think about a range of improvement projects including small QI projects (departmental improvement), large QI projects (strategic planning projects at the hospital level) and anywhere in between! </a:t>
            </a:r>
            <a:endParaRPr lang="en-US" dirty="0"/>
          </a:p>
        </p:txBody>
      </p:sp>
      <p:sp>
        <p:nvSpPr>
          <p:cNvPr id="4" name="Slide Number Placeholder 3"/>
          <p:cNvSpPr>
            <a:spLocks noGrp="1"/>
          </p:cNvSpPr>
          <p:nvPr>
            <p:ph type="sldNum" sz="quarter" idx="10"/>
          </p:nvPr>
        </p:nvSpPr>
        <p:spPr/>
        <p:txBody>
          <a:bodyPr/>
          <a:lstStyle/>
          <a:p>
            <a:fld id="{5804974A-90E1-44C2-B29B-8FA922F09CC6}"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xmlns="" val="1313180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47BA68-8BB7-4A70-8E5B-9814F6872DE4}" type="slidenum">
              <a:rPr lang="en-US"/>
              <a:pPr/>
              <a:t>17</a:t>
            </a:fld>
            <a:endParaRPr lang="en-US"/>
          </a:p>
        </p:txBody>
      </p:sp>
      <p:sp>
        <p:nvSpPr>
          <p:cNvPr id="477186" name="Rectangle 1026"/>
          <p:cNvSpPr>
            <a:spLocks noGrp="1" noRot="1" noChangeAspect="1" noChangeArrowheads="1" noTextEdit="1"/>
          </p:cNvSpPr>
          <p:nvPr>
            <p:ph type="sldImg"/>
          </p:nvPr>
        </p:nvSpPr>
        <p:spPr>
          <a:ln/>
        </p:spPr>
      </p:sp>
      <p:sp>
        <p:nvSpPr>
          <p:cNvPr id="477187"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FD95A7AE-A3A8-4209-A111-266DDDED3D2D}" type="slidenum">
              <a:rPr lang="en-US" smtClean="0">
                <a:solidFill>
                  <a:prstClr val="black"/>
                </a:solidFill>
                <a:ea typeface="ＭＳ Ｐゴシック" pitchFamily="34" charset="-128"/>
              </a:rPr>
              <a:pPr/>
              <a:t>18</a:t>
            </a:fld>
            <a:endParaRPr lang="en-US" smtClean="0">
              <a:solidFill>
                <a:prstClr val="black"/>
              </a:solidFill>
              <a:ea typeface="ＭＳ Ｐゴシック" pitchFamily="34" charset="-128"/>
            </a:endParaRPr>
          </a:p>
        </p:txBody>
      </p:sp>
      <p:sp>
        <p:nvSpPr>
          <p:cNvPr id="5837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eaLnBrk="0" hangingPunct="0"/>
            <a:fld id="{293B7174-FF0C-40EE-8F2F-749EC7B38E9B}" type="slidenum">
              <a:rPr lang="en-US" sz="1200">
                <a:solidFill>
                  <a:prstClr val="black"/>
                </a:solidFill>
                <a:latin typeface="Times New Roman" pitchFamily="18" charset="0"/>
              </a:rPr>
              <a:pPr algn="r" eaLnBrk="0" hangingPunct="0"/>
              <a:t>18</a:t>
            </a:fld>
            <a:endParaRPr lang="en-US" sz="1200">
              <a:solidFill>
                <a:prstClr val="black"/>
              </a:solidFill>
              <a:latin typeface="Times New Roman" pitchFamily="18" charset="0"/>
            </a:endParaRPr>
          </a:p>
        </p:txBody>
      </p:sp>
      <p:sp>
        <p:nvSpPr>
          <p:cNvPr id="58372" name="Rectangle 2"/>
          <p:cNvSpPr>
            <a:spLocks noGrp="1" noRot="1" noChangeAspect="1" noChangeArrowheads="1" noTextEdit="1"/>
          </p:cNvSpPr>
          <p:nvPr>
            <p:ph type="sldImg"/>
          </p:nvPr>
        </p:nvSpPr>
        <p:spPr>
          <a:xfrm>
            <a:off x="1143000" y="685800"/>
            <a:ext cx="4572000" cy="3429000"/>
          </a:xfrm>
          <a:ln/>
        </p:spPr>
      </p:sp>
      <p:sp>
        <p:nvSpPr>
          <p:cNvPr id="5837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1655833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1EFADA-6FFB-4657-A5E2-319669E8F095}" type="slidenum">
              <a:rPr lang="en-US" smtClean="0"/>
              <a:pPr/>
              <a:t>19</a:t>
            </a:fld>
            <a:endParaRPr lang="en-US" dirty="0"/>
          </a:p>
        </p:txBody>
      </p:sp>
    </p:spTree>
    <p:extLst>
      <p:ext uri="{BB962C8B-B14F-4D97-AF65-F5344CB8AC3E}">
        <p14:creationId xmlns:p14="http://schemas.microsoft.com/office/powerpoint/2010/main" xmlns="" val="2532115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5A218B-9FB1-4EDD-8CEC-7B0F8E0B04AB}" type="slidenum">
              <a:rPr lang="en-US" smtClean="0"/>
              <a:pPr/>
              <a:t>22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1EFADA-6FFB-4657-A5E2-319669E8F095}" type="slidenum">
              <a:rPr lang="en-US" smtClean="0"/>
              <a:pPr/>
              <a:t>23</a:t>
            </a:fld>
            <a:endParaRPr lang="en-US" dirty="0"/>
          </a:p>
        </p:txBody>
      </p:sp>
    </p:spTree>
    <p:extLst>
      <p:ext uri="{BB962C8B-B14F-4D97-AF65-F5344CB8AC3E}">
        <p14:creationId xmlns:p14="http://schemas.microsoft.com/office/powerpoint/2010/main" xmlns="" val="2532115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A0E525F0-7955-4BFA-9410-783A7B59ABF8}" type="slidenum">
              <a:rPr lang="en-US">
                <a:solidFill>
                  <a:prstClr val="black"/>
                </a:solidFill>
              </a:rPr>
              <a:pPr/>
              <a:t>25</a:t>
            </a:fld>
            <a:endParaRPr lang="en-US">
              <a:solidFill>
                <a:prstClr val="black"/>
              </a:solidFill>
            </a:endParaRPr>
          </a:p>
        </p:txBody>
      </p:sp>
      <p:sp>
        <p:nvSpPr>
          <p:cNvPr id="52227"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b="1" smtClean="0"/>
              <a:t>Objective:</a:t>
            </a:r>
            <a:r>
              <a:rPr lang="en-US" smtClean="0"/>
              <a:t> Introduce concept of three (3) types of measures for improvement and use of a balanced  set of these measures for all improvement efforts  COVER THE AIM </a:t>
            </a:r>
          </a:p>
          <a:p>
            <a:pPr eaLnBrk="1" hangingPunct="1"/>
            <a:endParaRPr lang="en-US" smtClean="0"/>
          </a:p>
          <a:p>
            <a:pPr eaLnBrk="1" hangingPunct="1"/>
            <a:r>
              <a:rPr lang="en-US" b="1" smtClean="0"/>
              <a:t>Explanation:</a:t>
            </a:r>
            <a:r>
              <a:rPr lang="en-US" smtClean="0"/>
              <a:t> Improvement measures can fall into three areas:  Outcome measures: </a:t>
            </a:r>
            <a:r>
              <a:rPr lang="en-US" smtClean="0">
                <a:solidFill>
                  <a:srgbClr val="333333"/>
                </a:solidFill>
              </a:rPr>
              <a:t>Process Measures and Balance measures. Using three different views to see a better picture of the project. </a:t>
            </a:r>
          </a:p>
          <a:p>
            <a:pPr eaLnBrk="1" hangingPunct="1"/>
            <a:endParaRPr lang="en-US" smtClean="0">
              <a:solidFill>
                <a:srgbClr val="333333"/>
              </a:solidFill>
            </a:endParaRPr>
          </a:p>
          <a:p>
            <a:pPr eaLnBrk="1" hangingPunct="1"/>
            <a:r>
              <a:rPr lang="en-US" b="1" smtClean="0"/>
              <a:t>Bridge to next slide: </a:t>
            </a:r>
            <a:r>
              <a:rPr lang="en-US" smtClean="0"/>
              <a:t>Lets look at each measure in more detail</a:t>
            </a:r>
          </a:p>
        </p:txBody>
      </p:sp>
    </p:spTree>
    <p:extLst>
      <p:ext uri="{BB962C8B-B14F-4D97-AF65-F5344CB8AC3E}">
        <p14:creationId xmlns:p14="http://schemas.microsoft.com/office/powerpoint/2010/main" xmlns="" val="8035231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FE76985B-4665-4A3E-BA5B-0D0B9712A5F2}" type="slidenum">
              <a:rPr lang="en-US">
                <a:latin typeface="Arial" charset="0"/>
              </a:rPr>
              <a:pPr/>
              <a:t>29</a:t>
            </a:fld>
            <a:endParaRPr lang="en-US">
              <a:latin typeface="Arial"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FE76985B-4665-4A3E-BA5B-0D0B9712A5F2}" type="slidenum">
              <a:rPr lang="en-US">
                <a:latin typeface="Arial" charset="0"/>
              </a:rPr>
              <a:pPr/>
              <a:t>30</a:t>
            </a:fld>
            <a:endParaRPr lang="en-US">
              <a:latin typeface="Arial"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3DAA13A7-8F58-4A38-AB99-F3A129CC958C}" type="slidenum">
              <a:rPr lang="en-US">
                <a:solidFill>
                  <a:prstClr val="black"/>
                </a:solidFill>
              </a:rPr>
              <a:pPr/>
              <a:t>34</a:t>
            </a:fld>
            <a:endParaRPr lang="en-US">
              <a:solidFill>
                <a:prstClr val="black"/>
              </a:solidFill>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 xmlns:p14="http://schemas.microsoft.com/office/powerpoint/2010/main" val="668735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en-US">
                <a:solidFill>
                  <a:prstClr val="black"/>
                </a:solidFill>
              </a:rPr>
              <a:t>Quorum Health Resources, Inc. </a:t>
            </a:r>
          </a:p>
        </p:txBody>
      </p:sp>
      <p:sp>
        <p:nvSpPr>
          <p:cNvPr id="5" name="Rectangle 7"/>
          <p:cNvSpPr>
            <a:spLocks noGrp="1" noChangeArrowheads="1"/>
          </p:cNvSpPr>
          <p:nvPr>
            <p:ph type="sldNum" sz="quarter" idx="5"/>
          </p:nvPr>
        </p:nvSpPr>
        <p:spPr>
          <a:ln/>
        </p:spPr>
        <p:txBody>
          <a:bodyPr/>
          <a:lstStyle/>
          <a:p>
            <a:fld id="{08563B53-8148-463F-8B3B-7EDECCCA37DB}" type="slidenum">
              <a:rPr lang="en-US">
                <a:solidFill>
                  <a:prstClr val="black"/>
                </a:solidFill>
              </a:rPr>
              <a:pPr/>
              <a:t>35</a:t>
            </a:fld>
            <a:endParaRPr lang="en-US">
              <a:solidFill>
                <a:prstClr val="black"/>
              </a:solidFill>
            </a:endParaRPr>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 xmlns:p14="http://schemas.microsoft.com/office/powerpoint/2010/main" val="19054207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p:spPr>
        <p:txBody>
          <a:bodyPr/>
          <a:lstStyle/>
          <a:p>
            <a:fld id="{062E091D-DB73-48D6-8E4E-3428C6D02C00}" type="slidenum">
              <a:rPr lang="en-US"/>
              <a:pPr/>
              <a:t>36</a:t>
            </a:fld>
            <a:endParaRPr lang="en-US"/>
          </a:p>
        </p:txBody>
      </p:sp>
      <p:sp>
        <p:nvSpPr>
          <p:cNvPr id="319491" name="Rectangle 2"/>
          <p:cNvSpPr>
            <a:spLocks noGrp="1" noRot="1" noChangeAspect="1" noChangeArrowheads="1" noTextEdit="1"/>
          </p:cNvSpPr>
          <p:nvPr>
            <p:ph type="sldImg"/>
          </p:nvPr>
        </p:nvSpPr>
        <p:spPr>
          <a:xfrm>
            <a:off x="1146175" y="687388"/>
            <a:ext cx="4568825" cy="3427412"/>
          </a:xfrm>
          <a:ln/>
        </p:spPr>
      </p:sp>
      <p:sp>
        <p:nvSpPr>
          <p:cNvPr id="319492" name="Rectangle 3"/>
          <p:cNvSpPr>
            <a:spLocks noGrp="1" noChangeArrowheads="1"/>
          </p:cNvSpPr>
          <p:nvPr>
            <p:ph type="body" idx="1"/>
          </p:nvPr>
        </p:nvSpPr>
        <p:spPr>
          <a:noFill/>
          <a:ln/>
        </p:spPr>
        <p:txBody>
          <a:bodyPr/>
          <a:lstStyle/>
          <a:p>
            <a:pPr eaLnBrk="1" hangingPunct="1">
              <a:buFontTx/>
              <a:buChar char="•"/>
            </a:pPr>
            <a:r>
              <a:rPr lang="en-US" smtClean="0"/>
              <a:t> No decision points</a:t>
            </a:r>
          </a:p>
          <a:p>
            <a:pPr eaLnBrk="1" hangingPunct="1">
              <a:buFontTx/>
              <a:buChar char="•"/>
            </a:pPr>
            <a:r>
              <a:rPr lang="en-US" smtClean="0"/>
              <a:t> Identify segmentation of process and internal customer supplier relationships</a:t>
            </a:r>
          </a:p>
          <a:p>
            <a:pPr eaLnBrk="1" hangingPunct="1">
              <a:buFontTx/>
              <a:buChar char="•"/>
            </a:pPr>
            <a:r>
              <a:rPr lang="en-US" smtClean="0"/>
              <a:t> Individual flowcharts are nested behind each block</a:t>
            </a:r>
          </a:p>
          <a:p>
            <a:pPr eaLnBrk="1" hangingPunct="1">
              <a:buFontTx/>
              <a:buChar char="•"/>
            </a:pPr>
            <a:r>
              <a:rPr lang="en-US" smtClean="0"/>
              <a:t> Each block represents a major segment of the process</a:t>
            </a:r>
          </a:p>
          <a:p>
            <a:pPr eaLnBrk="1" hangingPunct="1">
              <a:buFontTx/>
              <a:buChar char="•"/>
            </a:pPr>
            <a:r>
              <a:rPr lang="en-US" smtClean="0"/>
              <a:t> Just to get the lay of the land</a:t>
            </a:r>
          </a:p>
          <a:p>
            <a:pPr eaLnBrk="1" hangingPunct="1">
              <a:buFontTx/>
              <a:buChar char="•"/>
            </a:pPr>
            <a:r>
              <a:rPr lang="en-US" smtClean="0"/>
              <a:t> Help to decide where to start and the level of detail needed to continue</a:t>
            </a:r>
          </a:p>
          <a:p>
            <a:pPr eaLnBrk="1" hangingPunct="1">
              <a:buFontTx/>
              <a:buChar char="•"/>
            </a:pPr>
            <a:r>
              <a:rPr lang="en-US" smtClean="0"/>
              <a:t> Useful to identify block where further specificity is needed, without having to flowchart everything. Be certain to ask about customers, and whether changes will have an impact on them. This is especially true when making quick &amp; easy improvements:</a:t>
            </a:r>
          </a:p>
          <a:p>
            <a:pPr lvl="1" eaLnBrk="1" hangingPunct="1">
              <a:buFontTx/>
              <a:buChar char="•"/>
            </a:pPr>
            <a:r>
              <a:rPr lang="en-US" smtClean="0"/>
              <a:t>Redundant steps</a:t>
            </a:r>
          </a:p>
          <a:p>
            <a:pPr lvl="1" eaLnBrk="1" hangingPunct="1">
              <a:buFontTx/>
              <a:buChar char="•"/>
            </a:pPr>
            <a:r>
              <a:rPr lang="en-US" smtClean="0"/>
              <a:t>Unclear steps</a:t>
            </a:r>
          </a:p>
          <a:p>
            <a:pPr lvl="1" eaLnBrk="1" hangingPunct="1">
              <a:buFontTx/>
              <a:buChar char="•"/>
            </a:pPr>
            <a:r>
              <a:rPr lang="en-US" smtClean="0"/>
              <a:t>Misplaced steps</a:t>
            </a:r>
          </a:p>
          <a:p>
            <a:pPr lvl="1" eaLnBrk="1" hangingPunct="1">
              <a:buFontTx/>
              <a:buChar char="•"/>
            </a:pPr>
            <a:r>
              <a:rPr lang="en-US" smtClean="0"/>
              <a:t>Steps with no purpose or value</a:t>
            </a:r>
          </a:p>
          <a:p>
            <a:pPr lvl="1" eaLnBrk="1" hangingPunct="1"/>
            <a:endParaRPr lang="en-US" smtClean="0"/>
          </a:p>
          <a:p>
            <a:pPr lvl="1" eaLnBrk="1" hangingPunct="1">
              <a:buFontTx/>
              <a:buChar char="•"/>
            </a:pPr>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p:spPr>
        <p:txBody>
          <a:bodyPr/>
          <a:lstStyle/>
          <a:p>
            <a:fld id="{520A96DF-1654-4797-8FCA-E7DFA1291B1E}" type="slidenum">
              <a:rPr lang="en-US"/>
              <a:pPr/>
              <a:t>37</a:t>
            </a:fld>
            <a:endParaRPr lang="en-US"/>
          </a:p>
        </p:txBody>
      </p:sp>
      <p:sp>
        <p:nvSpPr>
          <p:cNvPr id="320515" name="Rectangle 2"/>
          <p:cNvSpPr>
            <a:spLocks noGrp="1" noRot="1" noChangeAspect="1" noChangeArrowheads="1" noTextEdit="1"/>
          </p:cNvSpPr>
          <p:nvPr>
            <p:ph type="sldImg"/>
          </p:nvPr>
        </p:nvSpPr>
        <p:spPr>
          <a:xfrm>
            <a:off x="1146175" y="687388"/>
            <a:ext cx="4568825" cy="3427412"/>
          </a:xfrm>
          <a:ln/>
        </p:spPr>
      </p:sp>
      <p:sp>
        <p:nvSpPr>
          <p:cNvPr id="320516" name="Rectangle 3"/>
          <p:cNvSpPr>
            <a:spLocks noGrp="1" noChangeArrowheads="1"/>
          </p:cNvSpPr>
          <p:nvPr>
            <p:ph type="body" idx="1"/>
          </p:nvPr>
        </p:nvSpPr>
        <p:spPr>
          <a:xfrm>
            <a:off x="879883" y="4271569"/>
            <a:ext cx="5028353" cy="4111763"/>
          </a:xfrm>
          <a:noFill/>
          <a:ln/>
        </p:spPr>
        <p:txBody>
          <a:bodyPr/>
          <a:lstStyle/>
          <a:p>
            <a:pPr eaLnBrk="1" hangingPunct="1">
              <a:buFontTx/>
              <a:buChar char="•"/>
            </a:pPr>
            <a:r>
              <a:rPr lang="en-US" dirty="0" smtClean="0"/>
              <a:t> Many types of flowcharts (There are software programs available.)</a:t>
            </a:r>
          </a:p>
          <a:p>
            <a:pPr lvl="1" eaLnBrk="1" hangingPunct="1">
              <a:buFontTx/>
              <a:buChar char="•"/>
            </a:pPr>
            <a:r>
              <a:rPr lang="en-US" dirty="0" smtClean="0"/>
              <a:t> Block diagram</a:t>
            </a:r>
          </a:p>
          <a:p>
            <a:pPr lvl="1" eaLnBrk="1" hangingPunct="1">
              <a:buFontTx/>
              <a:buChar char="•"/>
            </a:pPr>
            <a:r>
              <a:rPr lang="en-US" dirty="0" smtClean="0"/>
              <a:t> Basic flowchart (pp. 116-119)</a:t>
            </a:r>
          </a:p>
          <a:p>
            <a:pPr lvl="1" eaLnBrk="1" hangingPunct="1">
              <a:buFontTx/>
              <a:buChar char="•"/>
            </a:pPr>
            <a:r>
              <a:rPr lang="en-US" dirty="0" smtClean="0"/>
              <a:t> Deployment/Responsibilities/</a:t>
            </a:r>
            <a:r>
              <a:rPr lang="en-US" dirty="0" err="1" smtClean="0"/>
              <a:t>Tischer</a:t>
            </a:r>
            <a:r>
              <a:rPr lang="en-US" dirty="0" smtClean="0"/>
              <a:t> flowchart(pp.120-21)</a:t>
            </a:r>
          </a:p>
          <a:p>
            <a:pPr lvl="1" eaLnBrk="1" hangingPunct="1">
              <a:buFontTx/>
              <a:buChar char="•"/>
            </a:pPr>
            <a:r>
              <a:rPr lang="en-US" dirty="0" smtClean="0"/>
              <a:t> Layout flowchart - start with basic flowchart, number the steps, overlay on map of the space (pp. 122-123). </a:t>
            </a:r>
          </a:p>
          <a:p>
            <a:pPr eaLnBrk="1" hangingPunct="1">
              <a:buFontTx/>
              <a:buChar char="•"/>
            </a:pPr>
            <a:r>
              <a:rPr lang="en-US" b="1" dirty="0" smtClean="0"/>
              <a:t>What are some uses for flowcharts? Get answers from participants.</a:t>
            </a:r>
          </a:p>
          <a:p>
            <a:pPr lvl="1" eaLnBrk="1" hangingPunct="1">
              <a:buFontTx/>
              <a:buChar char="•"/>
            </a:pPr>
            <a:r>
              <a:rPr lang="en-US" dirty="0" smtClean="0"/>
              <a:t> Good to expose procedures</a:t>
            </a:r>
          </a:p>
          <a:p>
            <a:pPr lvl="1" eaLnBrk="1" hangingPunct="1">
              <a:buFontTx/>
              <a:buChar char="•"/>
            </a:pPr>
            <a:r>
              <a:rPr lang="en-US" dirty="0" smtClean="0"/>
              <a:t> Identify handoffs</a:t>
            </a:r>
          </a:p>
          <a:p>
            <a:pPr lvl="1" eaLnBrk="1" hangingPunct="1">
              <a:buFontTx/>
              <a:buChar char="•"/>
            </a:pPr>
            <a:r>
              <a:rPr lang="en-US" dirty="0" smtClean="0"/>
              <a:t> Identify logic errors</a:t>
            </a:r>
          </a:p>
          <a:p>
            <a:pPr lvl="1" eaLnBrk="1" hangingPunct="1">
              <a:buFontTx/>
              <a:buChar char="•"/>
            </a:pPr>
            <a:r>
              <a:rPr lang="en-US" dirty="0" smtClean="0"/>
              <a:t> Process analysis can identify areas to make the process error-proof,  not error prone</a:t>
            </a:r>
          </a:p>
          <a:p>
            <a:pPr eaLnBrk="1" hangingPunct="1">
              <a:buFontTx/>
              <a:buChar char="•"/>
            </a:pPr>
            <a:r>
              <a:rPr lang="en-US" sz="1400" b="1" dirty="0" smtClean="0"/>
              <a:t>FMEA</a:t>
            </a:r>
            <a:r>
              <a:rPr lang="en-US" sz="1400" dirty="0" smtClean="0"/>
              <a:t> </a:t>
            </a:r>
            <a:r>
              <a:rPr lang="en-US" dirty="0" smtClean="0"/>
              <a:t>tool (JCAHO required one FMEA in year 2002), uses flowchart for proactive process analysis</a:t>
            </a:r>
          </a:p>
          <a:p>
            <a:pPr eaLnBrk="1" hangingPunct="1">
              <a:buFontTx/>
              <a:buChar char="•"/>
            </a:pPr>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p:spPr>
        <p:txBody>
          <a:bodyPr/>
          <a:lstStyle/>
          <a:p>
            <a:fld id="{3BB2BD92-CFDC-4495-902E-E2641295A0F0}" type="slidenum">
              <a:rPr lang="en-US"/>
              <a:pPr/>
              <a:t>39</a:t>
            </a:fld>
            <a:endParaRPr lang="en-US"/>
          </a:p>
        </p:txBody>
      </p:sp>
      <p:sp>
        <p:nvSpPr>
          <p:cNvPr id="325635" name="Rectangle 2"/>
          <p:cNvSpPr>
            <a:spLocks noGrp="1" noRot="1" noChangeAspect="1" noChangeArrowheads="1" noTextEdit="1"/>
          </p:cNvSpPr>
          <p:nvPr>
            <p:ph type="sldImg"/>
          </p:nvPr>
        </p:nvSpPr>
        <p:spPr>
          <a:xfrm>
            <a:off x="1165225" y="800100"/>
            <a:ext cx="4572000" cy="3429000"/>
          </a:xfrm>
          <a:ln/>
        </p:spPr>
      </p:sp>
      <p:sp>
        <p:nvSpPr>
          <p:cNvPr id="325636" name="Rectangle 3"/>
          <p:cNvSpPr>
            <a:spLocks noGrp="1" noChangeArrowheads="1"/>
          </p:cNvSpPr>
          <p:nvPr>
            <p:ph type="body" idx="1"/>
          </p:nvPr>
        </p:nvSpPr>
        <p:spPr>
          <a:noFill/>
          <a:ln/>
        </p:spPr>
        <p:txBody>
          <a:bodyPr/>
          <a:lstStyle/>
          <a:p>
            <a:pPr eaLnBrk="1" hangingPunct="1">
              <a:buFontTx/>
              <a:buChar char="•"/>
            </a:pPr>
            <a:r>
              <a:rPr lang="en-US" smtClean="0"/>
              <a:t>Post completed flowcharts on the wall and have all participants circulate and identify  any Quick and Easy improvements. Use sticky notes to identify improvements.</a:t>
            </a:r>
          </a:p>
          <a:p>
            <a:pPr lvl="1" eaLnBrk="1" hangingPunct="1">
              <a:buFontTx/>
              <a:buChar char="•"/>
            </a:pPr>
            <a:r>
              <a:rPr lang="en-US" smtClean="0"/>
              <a:t>Redundant steps</a:t>
            </a:r>
          </a:p>
          <a:p>
            <a:pPr lvl="1" eaLnBrk="1" hangingPunct="1">
              <a:buFontTx/>
              <a:buChar char="•"/>
            </a:pPr>
            <a:r>
              <a:rPr lang="en-US" smtClean="0"/>
              <a:t>Unclear steps</a:t>
            </a:r>
          </a:p>
          <a:p>
            <a:pPr lvl="1" eaLnBrk="1" hangingPunct="1">
              <a:buFontTx/>
              <a:buChar char="•"/>
            </a:pPr>
            <a:r>
              <a:rPr lang="en-US" smtClean="0"/>
              <a:t>Misplaced steps</a:t>
            </a:r>
          </a:p>
          <a:p>
            <a:pPr lvl="1" eaLnBrk="1" hangingPunct="1">
              <a:buFontTx/>
              <a:buChar char="•"/>
            </a:pPr>
            <a:r>
              <a:rPr lang="en-US" smtClean="0"/>
              <a:t>Steps with no purpose or value</a:t>
            </a:r>
          </a:p>
          <a:p>
            <a:pPr lvl="1"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5BD445-B77D-44DA-B21C-51C64C7DB1D1}" type="slidenum">
              <a:rPr lang="en-US">
                <a:solidFill>
                  <a:prstClr val="black"/>
                </a:solidFill>
              </a:rPr>
              <a:pPr/>
              <a:t>42</a:t>
            </a:fld>
            <a:endParaRPr lang="en-US">
              <a:solidFill>
                <a:prstClr val="black"/>
              </a:solidFill>
            </a:endParaRPr>
          </a:p>
        </p:txBody>
      </p:sp>
      <p:sp>
        <p:nvSpPr>
          <p:cNvPr id="120834" name="Rectangle 2"/>
          <p:cNvSpPr>
            <a:spLocks noGrp="1" noRot="1" noChangeAspect="1" noChangeArrowheads="1" noTextEdit="1"/>
          </p:cNvSpPr>
          <p:nvPr>
            <p:ph type="sldImg"/>
          </p:nvPr>
        </p:nvSpPr>
        <p:spPr>
          <a:xfrm>
            <a:off x="1144588" y="685800"/>
            <a:ext cx="4572000" cy="3429000"/>
          </a:xfrm>
          <a:ln/>
        </p:spPr>
      </p:sp>
      <p:sp>
        <p:nvSpPr>
          <p:cNvPr id="120835" name="Rectangle 3"/>
          <p:cNvSpPr>
            <a:spLocks noGrp="1" noChangeArrowheads="1"/>
          </p:cNvSpPr>
          <p:nvPr>
            <p:ph type="body" idx="1"/>
          </p:nvPr>
        </p:nvSpPr>
        <p:spPr>
          <a:xfrm>
            <a:off x="685800" y="4343400"/>
            <a:ext cx="5486400" cy="4114800"/>
          </a:xfrm>
        </p:spPr>
        <p:txBody>
          <a:bodyPr/>
          <a:lstStyle/>
          <a:p>
            <a:endParaRPr lang="en-US"/>
          </a:p>
        </p:txBody>
      </p:sp>
    </p:spTree>
    <p:extLst>
      <p:ext uri="{BB962C8B-B14F-4D97-AF65-F5344CB8AC3E}">
        <p14:creationId xmlns:p14="http://schemas.microsoft.com/office/powerpoint/2010/main" xmlns="" val="4224923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E4812E9-02B9-44ED-91B5-36D8F07A07C4}" type="slidenum">
              <a:rPr lang="en-US">
                <a:solidFill>
                  <a:srgbClr val="000000"/>
                </a:solidFill>
              </a:rPr>
              <a:pPr/>
              <a:t>43</a:t>
            </a:fld>
            <a:endParaRPr lang="en-US">
              <a:solidFill>
                <a:srgbClr val="000000"/>
              </a:solidFill>
            </a:endParaRPr>
          </a:p>
        </p:txBody>
      </p:sp>
      <p:sp>
        <p:nvSpPr>
          <p:cNvPr id="39938" name="Rectangle 7"/>
          <p:cNvSpPr txBox="1">
            <a:spLocks noGrp="1" noChangeArrowheads="1"/>
          </p:cNvSpPr>
          <p:nvPr/>
        </p:nvSpPr>
        <p:spPr bwMode="auto">
          <a:xfrm>
            <a:off x="3871543" y="8694048"/>
            <a:ext cx="2961801" cy="457665"/>
          </a:xfrm>
          <a:prstGeom prst="rect">
            <a:avLst/>
          </a:prstGeom>
          <a:noFill/>
          <a:ln w="9525">
            <a:noFill/>
            <a:miter lim="800000"/>
            <a:headEnd/>
            <a:tailEnd/>
          </a:ln>
        </p:spPr>
        <p:txBody>
          <a:bodyPr lIns="91348" tIns="45674" rIns="91348" bIns="45674" anchor="b"/>
          <a:lstStyle/>
          <a:p>
            <a:pPr algn="r" fontAlgn="base">
              <a:spcBef>
                <a:spcPct val="0"/>
              </a:spcBef>
              <a:spcAft>
                <a:spcPct val="0"/>
              </a:spcAft>
            </a:pPr>
            <a:fld id="{B56A4C8B-5476-4916-B4ED-8684B5CB9E34}" type="slidenum">
              <a:rPr lang="en-US" sz="1200">
                <a:solidFill>
                  <a:srgbClr val="000000"/>
                </a:solidFill>
                <a:latin typeface="Arial" charset="0"/>
              </a:rPr>
              <a:pPr algn="r" fontAlgn="base">
                <a:spcBef>
                  <a:spcPct val="0"/>
                </a:spcBef>
                <a:spcAft>
                  <a:spcPct val="0"/>
                </a:spcAft>
              </a:pPr>
              <a:t>43</a:t>
            </a:fld>
            <a:endParaRPr lang="en-US" sz="1200" dirty="0">
              <a:solidFill>
                <a:srgbClr val="000000"/>
              </a:solidFill>
              <a:latin typeface="Arial" charset="0"/>
            </a:endParaRPr>
          </a:p>
        </p:txBody>
      </p:sp>
      <p:sp>
        <p:nvSpPr>
          <p:cNvPr id="39939" name="Rectangle 2"/>
          <p:cNvSpPr>
            <a:spLocks noGrp="1" noRot="1" noChangeAspect="1" noChangeArrowheads="1" noTextEdit="1"/>
          </p:cNvSpPr>
          <p:nvPr>
            <p:ph type="sldImg"/>
          </p:nvPr>
        </p:nvSpPr>
        <p:spPr>
          <a:xfrm>
            <a:off x="1139825" y="693738"/>
            <a:ext cx="4557713" cy="3419475"/>
          </a:xfrm>
          <a:ln w="12700" cap="flat">
            <a:solidFill>
              <a:schemeClr val="tx1"/>
            </a:solidFill>
          </a:ln>
        </p:spPr>
      </p:sp>
      <p:sp>
        <p:nvSpPr>
          <p:cNvPr id="39940" name="Rectangle 3"/>
          <p:cNvSpPr>
            <a:spLocks noGrp="1" noChangeArrowheads="1"/>
          </p:cNvSpPr>
          <p:nvPr>
            <p:ph type="body" idx="1"/>
          </p:nvPr>
        </p:nvSpPr>
        <p:spPr>
          <a:xfrm>
            <a:off x="911324" y="4347818"/>
            <a:ext cx="5012279" cy="4118986"/>
          </a:xfrm>
        </p:spPr>
        <p:txBody>
          <a:bodyPr lIns="93553" tIns="45985" rIns="93553" bIns="45985"/>
          <a:lstStyle/>
          <a:p>
            <a:r>
              <a:rPr lang="en-US" dirty="0" smtClean="0"/>
              <a:t>The Learning Cycle... </a:t>
            </a:r>
            <a:endParaRPr lang="en-US" dirty="0"/>
          </a:p>
        </p:txBody>
      </p:sp>
    </p:spTree>
    <p:extLst>
      <p:ext uri="{BB962C8B-B14F-4D97-AF65-F5344CB8AC3E}">
        <p14:creationId xmlns="" xmlns:p14="http://schemas.microsoft.com/office/powerpoint/2010/main" val="7765333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ln>
            <a:miter lim="800000"/>
            <a:headEnd/>
            <a:tailEnd/>
          </a:ln>
        </p:spPr>
        <p:txBody>
          <a:bodyPr/>
          <a:lstStyle/>
          <a:p>
            <a:pPr defTabSz="914437"/>
            <a:fld id="{C59D066B-6F8B-4059-9658-881948C96E8A}" type="slidenum">
              <a:rPr lang="en-US" smtClean="0">
                <a:latin typeface="Arial" charset="0"/>
                <a:ea typeface="ＭＳ Ｐゴシック" pitchFamily="34" charset="-128"/>
                <a:cs typeface="Arial" charset="0"/>
              </a:rPr>
              <a:pPr defTabSz="914437"/>
              <a:t>49</a:t>
            </a:fld>
            <a:endParaRPr lang="en-US" dirty="0" smtClean="0">
              <a:latin typeface="Arial" charset="0"/>
              <a:ea typeface="ＭＳ Ｐゴシック" pitchFamily="34" charset="-128"/>
              <a:cs typeface="Arial" charset="0"/>
            </a:endParaRPr>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ea typeface="ＭＳ Ｐゴシック"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noFill/>
          <a:ln>
            <a:miter lim="800000"/>
            <a:headEnd/>
            <a:tailEnd/>
          </a:ln>
        </p:spPr>
        <p:txBody>
          <a:bodyPr/>
          <a:lstStyle/>
          <a:p>
            <a:pPr defTabSz="914437"/>
            <a:fld id="{6F93C5E5-0916-4337-9694-C25E05F49045}" type="slidenum">
              <a:rPr lang="en-US" smtClean="0">
                <a:latin typeface="Arial" charset="0"/>
                <a:ea typeface="ＭＳ Ｐゴシック" pitchFamily="34" charset="-128"/>
                <a:cs typeface="Arial" charset="0"/>
              </a:rPr>
              <a:pPr defTabSz="914437"/>
              <a:t>50</a:t>
            </a:fld>
            <a:endParaRPr lang="en-US" dirty="0" smtClean="0">
              <a:latin typeface="Arial" charset="0"/>
              <a:ea typeface="ＭＳ Ｐゴシック" pitchFamily="34" charset="-128"/>
              <a:cs typeface="Arial" charset="0"/>
            </a:endParaRPr>
          </a:p>
        </p:txBody>
      </p:sp>
      <p:sp>
        <p:nvSpPr>
          <p:cNvPr id="27651" name="Rectangle 2"/>
          <p:cNvSpPr>
            <a:spLocks noGrp="1" noRot="1" noChangeAspect="1" noChangeArrowheads="1" noTextEdit="1"/>
          </p:cNvSpPr>
          <p:nvPr>
            <p:ph type="sldImg"/>
          </p:nvPr>
        </p:nvSpPr>
        <p:spPr bwMode="auto">
          <a:xfrm>
            <a:off x="1154113" y="692150"/>
            <a:ext cx="4554537" cy="3416300"/>
          </a:xfrm>
          <a:noFill/>
          <a:ln cap="flat">
            <a:solidFill>
              <a:schemeClr val="tx1"/>
            </a:solidFill>
            <a:miter lim="800000"/>
            <a:headEnd/>
            <a:tailEnd/>
          </a:ln>
        </p:spPr>
      </p:sp>
      <p:sp>
        <p:nvSpPr>
          <p:cNvPr id="27652" name="Rectangle 3"/>
          <p:cNvSpPr>
            <a:spLocks noGrp="1" noChangeArrowheads="1"/>
          </p:cNvSpPr>
          <p:nvPr>
            <p:ph type="body" idx="1"/>
          </p:nvPr>
        </p:nvSpPr>
        <p:spPr bwMode="auto">
          <a:noFill/>
        </p:spPr>
        <p:txBody>
          <a:bodyPr wrap="square" lIns="93380" tIns="45898" rIns="93380" bIns="45898" numCol="1" anchor="t" anchorCtr="0" compatLnSpc="1">
            <a:prstTxWarp prst="textNoShape">
              <a:avLst/>
            </a:prstTxWarp>
          </a:bodyPr>
          <a:lstStyle/>
          <a:p>
            <a:pPr eaLnBrk="1" hangingPunct="1"/>
            <a:endParaRPr lang="en-US" dirty="0" smtClean="0">
              <a:ea typeface="ＭＳ Ｐゴシック"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42FABA8A-CC0C-4C02-8363-9CD545A4D101}" type="slidenum">
              <a:rPr lang="en-US" smtClean="0">
                <a:solidFill>
                  <a:prstClr val="black"/>
                </a:solidFill>
                <a:latin typeface="Arial" pitchFamily="34" charset="0"/>
                <a:ea typeface="MS PGothic" pitchFamily="34" charset="-128"/>
              </a:rPr>
              <a:pPr/>
              <a:t>51</a:t>
            </a:fld>
            <a:endParaRPr lang="en-US" smtClean="0">
              <a:solidFill>
                <a:prstClr val="black"/>
              </a:solidFill>
              <a:latin typeface="Arial" pitchFamily="34" charset="0"/>
              <a:ea typeface="MS PGothic" pitchFamily="34" charset="-128"/>
            </a:endParaRPr>
          </a:p>
        </p:txBody>
      </p:sp>
      <p:sp>
        <p:nvSpPr>
          <p:cNvPr id="82947" name="Rectangle 2"/>
          <p:cNvSpPr>
            <a:spLocks noGrp="1" noRot="1" noChangeAspect="1" noChangeArrowheads="1" noTextEdit="1"/>
          </p:cNvSpPr>
          <p:nvPr>
            <p:ph type="sldImg"/>
          </p:nvPr>
        </p:nvSpPr>
        <p:spPr>
          <a:xfrm>
            <a:off x="1144588" y="685800"/>
            <a:ext cx="4572000" cy="3429000"/>
          </a:xfrm>
          <a:ln/>
        </p:spPr>
      </p:sp>
      <p:sp>
        <p:nvSpPr>
          <p:cNvPr id="82948" name="Rectangle 3"/>
          <p:cNvSpPr>
            <a:spLocks noGrp="1" noChangeArrowheads="1"/>
          </p:cNvSpPr>
          <p:nvPr>
            <p:ph type="body" idx="1"/>
          </p:nvPr>
        </p:nvSpPr>
        <p:spPr>
          <a:xfrm>
            <a:off x="914400" y="4343320"/>
            <a:ext cx="5029200" cy="4114641"/>
          </a:xfrm>
          <a:noFill/>
          <a:ln/>
        </p:spPr>
        <p:txBody>
          <a:bodyPr lIns="91177" tIns="45588" rIns="91177" bIns="45588"/>
          <a:lstStyle/>
          <a:p>
            <a:pPr eaLnBrk="1" hangingPunct="1"/>
            <a:endParaRPr lang="en-US" dirty="0" smtClean="0"/>
          </a:p>
        </p:txBody>
      </p:sp>
    </p:spTree>
    <p:extLst>
      <p:ext uri="{BB962C8B-B14F-4D97-AF65-F5344CB8AC3E}">
        <p14:creationId xmlns="" xmlns:p14="http://schemas.microsoft.com/office/powerpoint/2010/main" val="36291786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04D61E50-E76E-4008-9D2C-411E3EE824C8}" type="slidenum">
              <a:rPr lang="en-US" smtClean="0">
                <a:solidFill>
                  <a:prstClr val="black"/>
                </a:solidFill>
                <a:latin typeface="Arial" pitchFamily="34" charset="0"/>
                <a:ea typeface="MS PGothic" pitchFamily="34" charset="-128"/>
              </a:rPr>
              <a:pPr/>
              <a:t>52</a:t>
            </a:fld>
            <a:endParaRPr lang="en-US" smtClean="0">
              <a:solidFill>
                <a:prstClr val="black"/>
              </a:solidFill>
              <a:latin typeface="Arial" pitchFamily="34" charset="0"/>
              <a:ea typeface="MS PGothic" pitchFamily="34" charset="-128"/>
            </a:endParaRPr>
          </a:p>
        </p:txBody>
      </p:sp>
      <p:sp>
        <p:nvSpPr>
          <p:cNvPr id="84995" name="Rectangle 2"/>
          <p:cNvSpPr>
            <a:spLocks noChangeArrowheads="1"/>
          </p:cNvSpPr>
          <p:nvPr/>
        </p:nvSpPr>
        <p:spPr bwMode="auto">
          <a:xfrm>
            <a:off x="3887788" y="-3198"/>
            <a:ext cx="2970212" cy="455761"/>
          </a:xfrm>
          <a:prstGeom prst="rect">
            <a:avLst/>
          </a:prstGeom>
          <a:noFill/>
          <a:ln w="9525">
            <a:noFill/>
            <a:miter lim="800000"/>
            <a:headEnd/>
            <a:tailEnd/>
          </a:ln>
        </p:spPr>
        <p:txBody>
          <a:bodyPr wrap="none" lIns="89355" tIns="44678" rIns="89355" bIns="44678" anchor="ctr"/>
          <a:lstStyle/>
          <a:p>
            <a:endParaRPr lang="en-US">
              <a:solidFill>
                <a:prstClr val="black"/>
              </a:solidFill>
            </a:endParaRPr>
          </a:p>
        </p:txBody>
      </p:sp>
      <p:sp>
        <p:nvSpPr>
          <p:cNvPr id="84996" name="Rectangle 3"/>
          <p:cNvSpPr>
            <a:spLocks noChangeArrowheads="1"/>
          </p:cNvSpPr>
          <p:nvPr/>
        </p:nvSpPr>
        <p:spPr bwMode="auto">
          <a:xfrm>
            <a:off x="3887788" y="8688240"/>
            <a:ext cx="2970212" cy="458959"/>
          </a:xfrm>
          <a:prstGeom prst="rect">
            <a:avLst/>
          </a:prstGeom>
          <a:noFill/>
          <a:ln w="9525">
            <a:noFill/>
            <a:miter lim="800000"/>
            <a:headEnd/>
            <a:tailEnd/>
          </a:ln>
        </p:spPr>
        <p:txBody>
          <a:bodyPr lIns="18973" tIns="0" rIns="18973" bIns="0" anchor="b"/>
          <a:lstStyle/>
          <a:p>
            <a:pPr algn="r" defTabSz="908050" eaLnBrk="0" hangingPunct="0"/>
            <a:r>
              <a:rPr lang="en-US" sz="1000" i="1">
                <a:solidFill>
                  <a:prstClr val="black"/>
                </a:solidFill>
                <a:latin typeface="Times New Roman" pitchFamily="18" charset="0"/>
              </a:rPr>
              <a:t>31</a:t>
            </a:r>
          </a:p>
        </p:txBody>
      </p:sp>
      <p:sp>
        <p:nvSpPr>
          <p:cNvPr id="84997" name="Rectangle 4"/>
          <p:cNvSpPr>
            <a:spLocks noChangeArrowheads="1"/>
          </p:cNvSpPr>
          <p:nvPr/>
        </p:nvSpPr>
        <p:spPr bwMode="auto">
          <a:xfrm>
            <a:off x="1" y="8688240"/>
            <a:ext cx="2970213" cy="458959"/>
          </a:xfrm>
          <a:prstGeom prst="rect">
            <a:avLst/>
          </a:prstGeom>
          <a:noFill/>
          <a:ln w="9525">
            <a:noFill/>
            <a:miter lim="800000"/>
            <a:headEnd/>
            <a:tailEnd/>
          </a:ln>
        </p:spPr>
        <p:txBody>
          <a:bodyPr wrap="none" lIns="89355" tIns="44678" rIns="89355" bIns="44678" anchor="ctr"/>
          <a:lstStyle/>
          <a:p>
            <a:endParaRPr lang="en-US">
              <a:solidFill>
                <a:prstClr val="black"/>
              </a:solidFill>
            </a:endParaRPr>
          </a:p>
        </p:txBody>
      </p:sp>
      <p:sp>
        <p:nvSpPr>
          <p:cNvPr id="84998" name="Rectangle 5"/>
          <p:cNvSpPr>
            <a:spLocks noChangeArrowheads="1"/>
          </p:cNvSpPr>
          <p:nvPr/>
        </p:nvSpPr>
        <p:spPr bwMode="auto">
          <a:xfrm>
            <a:off x="1" y="-3198"/>
            <a:ext cx="2970213" cy="455761"/>
          </a:xfrm>
          <a:prstGeom prst="rect">
            <a:avLst/>
          </a:prstGeom>
          <a:noFill/>
          <a:ln w="9525">
            <a:noFill/>
            <a:miter lim="800000"/>
            <a:headEnd/>
            <a:tailEnd/>
          </a:ln>
        </p:spPr>
        <p:txBody>
          <a:bodyPr wrap="none" lIns="89355" tIns="44678" rIns="89355" bIns="44678" anchor="ctr"/>
          <a:lstStyle/>
          <a:p>
            <a:endParaRPr lang="en-US">
              <a:solidFill>
                <a:prstClr val="black"/>
              </a:solidFill>
            </a:endParaRPr>
          </a:p>
        </p:txBody>
      </p:sp>
      <p:sp>
        <p:nvSpPr>
          <p:cNvPr id="84999" name="Rectangle 6"/>
          <p:cNvSpPr>
            <a:spLocks noGrp="1" noRot="1" noChangeAspect="1" noChangeArrowheads="1" noTextEdit="1"/>
          </p:cNvSpPr>
          <p:nvPr>
            <p:ph type="sldImg"/>
          </p:nvPr>
        </p:nvSpPr>
        <p:spPr>
          <a:xfrm>
            <a:off x="1157288" y="695325"/>
            <a:ext cx="4548187" cy="3413125"/>
          </a:xfrm>
          <a:ln w="12700" cap="flat">
            <a:solidFill>
              <a:schemeClr val="tx1"/>
            </a:solidFill>
          </a:ln>
        </p:spPr>
      </p:sp>
      <p:sp>
        <p:nvSpPr>
          <p:cNvPr id="85000" name="Rectangle 7"/>
          <p:cNvSpPr>
            <a:spLocks noGrp="1" noChangeArrowheads="1"/>
          </p:cNvSpPr>
          <p:nvPr>
            <p:ph type="body" idx="1"/>
          </p:nvPr>
        </p:nvSpPr>
        <p:spPr>
          <a:xfrm>
            <a:off x="914400" y="4341721"/>
            <a:ext cx="5029200" cy="4113041"/>
          </a:xfrm>
          <a:noFill/>
          <a:ln/>
        </p:spPr>
        <p:txBody>
          <a:bodyPr lIns="91701" tIns="45851" rIns="91701" bIns="45851"/>
          <a:lstStyle/>
          <a:p>
            <a:pPr eaLnBrk="1" hangingPunct="1">
              <a:lnSpc>
                <a:spcPct val="90000"/>
              </a:lnSpc>
            </a:pPr>
            <a:endParaRPr lang="en-US" sz="2000" dirty="0" smtClean="0"/>
          </a:p>
        </p:txBody>
      </p:sp>
    </p:spTree>
    <p:extLst>
      <p:ext uri="{BB962C8B-B14F-4D97-AF65-F5344CB8AC3E}">
        <p14:creationId xmlns="" xmlns:p14="http://schemas.microsoft.com/office/powerpoint/2010/main" val="30809271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3D48F6C-27F4-4C71-9355-D87D1FC9FB28}" type="slidenum">
              <a:rPr lang="en-US" smtClean="0"/>
              <a:pPr/>
              <a:t>53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Learning</a:t>
            </a:r>
            <a:r>
              <a:rPr lang="en-US" baseline="0" dirty="0" smtClean="0"/>
              <a:t> comes</a:t>
            </a:r>
            <a:r>
              <a:rPr lang="en-US" dirty="0" smtClean="0"/>
              <a:t> from observation experience testing observing results </a:t>
            </a:r>
            <a:endParaRPr lang="en-US" dirty="0"/>
          </a:p>
        </p:txBody>
      </p:sp>
      <p:sp>
        <p:nvSpPr>
          <p:cNvPr id="4" name="Slide Number Placeholder 3"/>
          <p:cNvSpPr>
            <a:spLocks noGrp="1"/>
          </p:cNvSpPr>
          <p:nvPr>
            <p:ph type="sldNum" sz="quarter" idx="10"/>
          </p:nvPr>
        </p:nvSpPr>
        <p:spPr/>
        <p:txBody>
          <a:bodyPr/>
          <a:lstStyle/>
          <a:p>
            <a:fld id="{B3D48F6C-27F4-4C71-9355-D87D1FC9FB28}" type="slidenum">
              <a:rPr lang="en-US" smtClean="0"/>
              <a:pPr/>
              <a:t>58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5">
              <a:defRPr/>
            </a:pPr>
            <a:endParaRPr lang="en-US" baseline="0" dirty="0" smtClean="0">
              <a:latin typeface="Arial" charset="0"/>
              <a:ea typeface="MS PGothic" pitchFamily="34" charset="-128"/>
            </a:endParaRPr>
          </a:p>
        </p:txBody>
      </p:sp>
      <p:sp>
        <p:nvSpPr>
          <p:cNvPr id="4" name="Slide Number Placeholder 3"/>
          <p:cNvSpPr>
            <a:spLocks noGrp="1"/>
          </p:cNvSpPr>
          <p:nvPr>
            <p:ph type="sldNum" sz="quarter" idx="10"/>
          </p:nvPr>
        </p:nvSpPr>
        <p:spPr/>
        <p:txBody>
          <a:bodyPr/>
          <a:lstStyle/>
          <a:p>
            <a:fld id="{FB59EA33-CABB-4EE1-A73D-2233B9EDD3D5}" type="slidenum">
              <a:rPr lang="en-US" smtClean="0"/>
              <a:pPr/>
              <a:t>61</a:t>
            </a:fld>
            <a:endParaRPr lang="en-US"/>
          </a:p>
        </p:txBody>
      </p:sp>
    </p:spTree>
    <p:extLst>
      <p:ext uri="{BB962C8B-B14F-4D97-AF65-F5344CB8AC3E}">
        <p14:creationId xmlns="" xmlns:p14="http://schemas.microsoft.com/office/powerpoint/2010/main" val="29909297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E2045F5-71E4-40FB-B34C-98F325AD282B}" type="slidenum">
              <a:rPr lang="en-US" smtClean="0">
                <a:solidFill>
                  <a:prstClr val="black"/>
                </a:solidFill>
              </a:rPr>
              <a:pPr>
                <a:defRPr/>
              </a:pPr>
              <a:t>62</a:t>
            </a:fld>
            <a:endParaRPr lang="en-US">
              <a:solidFill>
                <a:prstClr val="black"/>
              </a:solidFill>
            </a:endParaRPr>
          </a:p>
        </p:txBody>
      </p:sp>
    </p:spTree>
    <p:extLst>
      <p:ext uri="{BB962C8B-B14F-4D97-AF65-F5344CB8AC3E}">
        <p14:creationId xmlns:p14="http://schemas.microsoft.com/office/powerpoint/2010/main" xmlns="" val="42475769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EE467035-ED5F-4C78-B7F8-86D204A605A3}" type="slidenum">
              <a:rPr lang="en-US">
                <a:solidFill>
                  <a:prstClr val="black"/>
                </a:solidFill>
              </a:rPr>
              <a:pPr/>
              <a:t>63</a:t>
            </a:fld>
            <a:endParaRPr lang="en-US">
              <a:solidFill>
                <a:prstClr val="black"/>
              </a:solidFill>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US" dirty="0" smtClean="0"/>
              <a:t>Size </a:t>
            </a:r>
          </a:p>
        </p:txBody>
      </p:sp>
    </p:spTree>
    <p:extLst>
      <p:ext uri="{BB962C8B-B14F-4D97-AF65-F5344CB8AC3E}">
        <p14:creationId xmlns="" xmlns:p14="http://schemas.microsoft.com/office/powerpoint/2010/main" val="28570740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p:spPr>
        <p:txBody>
          <a:bodyPr/>
          <a:lstStyle/>
          <a:p>
            <a:fld id="{07211F1F-0F5C-4789-8099-D2EA816DBDCF}" type="slidenum">
              <a:rPr lang="en-US"/>
              <a:pPr/>
              <a:t>64</a:t>
            </a:fld>
            <a:endParaRPr lang="en-US"/>
          </a:p>
        </p:txBody>
      </p:sp>
      <p:sp>
        <p:nvSpPr>
          <p:cNvPr id="332803" name="Rectangle 2"/>
          <p:cNvSpPr>
            <a:spLocks noGrp="1" noRot="1" noChangeAspect="1" noChangeArrowheads="1" noTextEdit="1"/>
          </p:cNvSpPr>
          <p:nvPr>
            <p:ph type="sldImg"/>
          </p:nvPr>
        </p:nvSpPr>
        <p:spPr>
          <a:xfrm>
            <a:off x="601663" y="750888"/>
            <a:ext cx="5487987" cy="4116387"/>
          </a:xfrm>
          <a:ln/>
        </p:spPr>
      </p:sp>
      <p:sp>
        <p:nvSpPr>
          <p:cNvPr id="332804" name="Rectangle 3"/>
          <p:cNvSpPr>
            <a:spLocks noGrp="1" noChangeArrowheads="1"/>
          </p:cNvSpPr>
          <p:nvPr>
            <p:ph type="body" idx="1"/>
          </p:nvPr>
        </p:nvSpPr>
        <p:spPr>
          <a:xfrm>
            <a:off x="762354" y="5184050"/>
            <a:ext cx="4875882" cy="3592400"/>
          </a:xfrm>
          <a:noFill/>
          <a:ln/>
        </p:spPr>
        <p:txBody>
          <a:bodyPr/>
          <a:lstStyle/>
          <a:p>
            <a:pPr eaLnBrk="1" hangingPunct="1">
              <a:buFontTx/>
              <a:buChar char="•"/>
            </a:pPr>
            <a:r>
              <a:rPr lang="en-US" dirty="0" smtClean="0"/>
              <a:t> Can be used as a less intimidating alternative to FMEA</a:t>
            </a:r>
          </a:p>
          <a:p>
            <a:pPr eaLnBrk="1" hangingPunct="1">
              <a:buFontTx/>
              <a:buChar char="•"/>
            </a:pPr>
            <a:r>
              <a:rPr lang="en-US" dirty="0" smtClean="0"/>
              <a:t> Breaks the “That’s how we’ve always done it” mindset.</a:t>
            </a:r>
          </a:p>
          <a:p>
            <a:pPr eaLnBrk="1" hangingPunct="1">
              <a:buFontTx/>
              <a:buChar char="•"/>
            </a:pPr>
            <a:r>
              <a:rPr lang="en-US" dirty="0" smtClean="0"/>
              <a:t> Challenges the assumptions about how processes work.</a:t>
            </a:r>
          </a:p>
          <a:p>
            <a:pPr eaLnBrk="1" hangingPunct="1">
              <a:buFontTx/>
              <a:buChar char="•"/>
            </a:pPr>
            <a:r>
              <a:rPr lang="en-US" dirty="0" smtClean="0"/>
              <a:t> Start with current method and ask “What, Where, When, Who, and How.” </a:t>
            </a:r>
          </a:p>
          <a:p>
            <a:pPr eaLnBrk="1" hangingPunct="1">
              <a:buFontTx/>
              <a:buChar char="•"/>
            </a:pPr>
            <a:r>
              <a:rPr lang="en-US" dirty="0" smtClean="0"/>
              <a:t> Ask reason.</a:t>
            </a:r>
          </a:p>
          <a:p>
            <a:pPr eaLnBrk="1" hangingPunct="1">
              <a:buFontTx/>
              <a:buChar char="•"/>
            </a:pPr>
            <a:r>
              <a:rPr lang="en-US" dirty="0" smtClean="0"/>
              <a:t> List alternatives under “Better Way.”</a:t>
            </a:r>
          </a:p>
          <a:p>
            <a:pPr eaLnBrk="1" hangingPunct="1">
              <a:buFontTx/>
              <a:buChar char="•"/>
            </a:pPr>
            <a:r>
              <a:rPr lang="en-US" dirty="0" smtClean="0"/>
              <a:t> Decide about improvements to make under “Method Chosen" </a:t>
            </a:r>
          </a:p>
          <a:p>
            <a:pPr eaLnBrk="1" hangingPunct="1">
              <a:buFontTx/>
              <a:buChar char="•"/>
            </a:pPr>
            <a:r>
              <a:rPr lang="en-US" dirty="0" smtClean="0"/>
              <a:t> Chop off  ¼  of turkey story</a:t>
            </a:r>
          </a:p>
          <a:p>
            <a:pPr eaLnBrk="1" hangingPunct="1">
              <a:buFontTx/>
              <a:buChar char="•"/>
            </a:pPr>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2EB9F5-06E5-47C7-BAC0-1116B6FFFA60}" type="datetimeFigureOut">
              <a:rPr lang="en-US" smtClean="0"/>
              <a:pPr/>
              <a:t>10/28/2015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32BFB-46C3-43F6-89F0-BA68812F92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2EB9F5-06E5-47C7-BAC0-1116B6FFFA60}" type="datetimeFigureOut">
              <a:rPr lang="en-US" smtClean="0"/>
              <a:pPr/>
              <a:t>10/28/2015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32BFB-46C3-43F6-89F0-BA68812F92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2EB9F5-06E5-47C7-BAC0-1116B6FFFA60}" type="datetimeFigureOut">
              <a:rPr lang="en-US" smtClean="0"/>
              <a:pPr/>
              <a:t>10/28/2015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32BFB-46C3-43F6-89F0-BA68812F92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22EB9F5-06E5-47C7-BAC0-1116B6FFFA60}" type="datetimeFigureOut">
              <a:rPr lang="en-US" smtClean="0"/>
              <a:pPr/>
              <a:t>10/28/2015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632BFB-46C3-43F6-89F0-BA68812F92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2EB9F5-06E5-47C7-BAC0-1116B6FFFA60}" type="datetimeFigureOut">
              <a:rPr lang="en-US" smtClean="0"/>
              <a:pPr/>
              <a:t>10/28/2015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632BFB-46C3-43F6-89F0-BA68812F92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2EB9F5-06E5-47C7-BAC0-1116B6FFFA60}" type="datetimeFigureOut">
              <a:rPr lang="en-US" smtClean="0"/>
              <a:pPr/>
              <a:t>10/28/2015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632BFB-46C3-43F6-89F0-BA68812F92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2EB9F5-06E5-47C7-BAC0-1116B6FFFA60}" type="datetimeFigureOut">
              <a:rPr lang="en-US" smtClean="0"/>
              <a:pPr/>
              <a:t>10/28/2015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632BFB-46C3-43F6-89F0-BA68812F92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2EB9F5-06E5-47C7-BAC0-1116B6FFFA60}" type="datetimeFigureOut">
              <a:rPr lang="en-US" smtClean="0"/>
              <a:pPr/>
              <a:t>10/28/2015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632BFB-46C3-43F6-89F0-BA68812F92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2EB9F5-06E5-47C7-BAC0-1116B6FFFA60}" type="datetimeFigureOut">
              <a:rPr lang="en-US" smtClean="0"/>
              <a:pPr/>
              <a:t>10/28/2015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632BFB-46C3-43F6-89F0-BA68812F92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2EB9F5-06E5-47C7-BAC0-1116B6FFFA60}" type="datetimeFigureOut">
              <a:rPr lang="en-US" smtClean="0"/>
              <a:pPr/>
              <a:t>10/28/2015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32BFB-46C3-43F6-89F0-BA68812F92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2EB9F5-06E5-47C7-BAC0-1116B6FFFA60}" type="datetimeFigureOut">
              <a:rPr lang="en-US" smtClean="0"/>
              <a:pPr/>
              <a:t>10/28/2015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32BFB-46C3-43F6-89F0-BA68812F929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207911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ransition Slide">
    <p:spTree>
      <p:nvGrpSpPr>
        <p:cNvPr id="1" name=""/>
        <p:cNvGrpSpPr/>
        <p:nvPr/>
      </p:nvGrpSpPr>
      <p:grpSpPr>
        <a:xfrm>
          <a:off x="0" y="0"/>
          <a:ext cx="0" cy="0"/>
          <a:chOff x="0" y="0"/>
          <a:chExt cx="0" cy="0"/>
        </a:xfrm>
      </p:grpSpPr>
      <p:pic>
        <p:nvPicPr>
          <p:cNvPr id="4" name="Picture 3" descr="Screen shot 2013-06-03 at 4.27.31 PM.png"/>
          <p:cNvPicPr>
            <a:picLocks noChangeAspect="1"/>
          </p:cNvPicPr>
          <p:nvPr userDrawn="1"/>
        </p:nvPicPr>
        <p:blipFill>
          <a:blip r:embed="rId2" cstate="print"/>
          <a:stretch>
            <a:fillRect/>
          </a:stretch>
        </p:blipFill>
        <p:spPr>
          <a:xfrm>
            <a:off x="-533400" y="-1213852"/>
            <a:ext cx="10224348" cy="8071852"/>
          </a:xfrm>
          <a:prstGeom prst="rect">
            <a:avLst/>
          </a:prstGeom>
        </p:spPr>
      </p:pic>
      <p:sp>
        <p:nvSpPr>
          <p:cNvPr id="3" name="Text Placeholder 2"/>
          <p:cNvSpPr>
            <a:spLocks noGrp="1"/>
          </p:cNvSpPr>
          <p:nvPr>
            <p:ph type="body" sz="quarter" idx="10" hasCustomPrompt="1"/>
          </p:nvPr>
        </p:nvSpPr>
        <p:spPr>
          <a:xfrm>
            <a:off x="806450" y="2646363"/>
            <a:ext cx="7605713" cy="1709737"/>
          </a:xfrm>
          <a:prstGeom prst="rect">
            <a:avLst/>
          </a:prstGeom>
        </p:spPr>
        <p:txBody>
          <a:bodyPr/>
          <a:lstStyle>
            <a:lvl1pPr marL="0" indent="0" algn="ctr">
              <a:buNone/>
              <a:defRPr sz="4400">
                <a:solidFill>
                  <a:schemeClr val="bg1"/>
                </a:solidFill>
                <a:latin typeface="Arial" panose="020B0604020202020204" pitchFamily="34" charset="0"/>
                <a:cs typeface="Arial" panose="020B0604020202020204" pitchFamily="34" charset="0"/>
              </a:defRPr>
            </a:lvl1pPr>
          </a:lstStyle>
          <a:p>
            <a:pPr lvl="0"/>
            <a:r>
              <a:rPr lang="en-US" dirty="0" smtClean="0"/>
              <a:t>Transition Slide</a:t>
            </a:r>
          </a:p>
        </p:txBody>
      </p:sp>
    </p:spTree>
    <p:extLst>
      <p:ext uri="{BB962C8B-B14F-4D97-AF65-F5344CB8AC3E}">
        <p14:creationId xmlns="" xmlns:p14="http://schemas.microsoft.com/office/powerpoint/2010/main" val="2068327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8687CD5-B8E8-47BB-81CE-2572366B1961}"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Copyright 2004, Executive Learning, Incorporated</a:t>
            </a:r>
          </a:p>
        </p:txBody>
      </p:sp>
      <p:sp>
        <p:nvSpPr>
          <p:cNvPr id="6" name="Rectangle 6"/>
          <p:cNvSpPr>
            <a:spLocks noGrp="1" noChangeArrowheads="1"/>
          </p:cNvSpPr>
          <p:nvPr>
            <p:ph type="sldNum" sz="quarter" idx="12"/>
          </p:nvPr>
        </p:nvSpPr>
        <p:spPr>
          <a:ln/>
        </p:spPr>
        <p:txBody>
          <a:bodyPr/>
          <a:lstStyle>
            <a:lvl1pPr>
              <a:defRPr/>
            </a:lvl1pPr>
          </a:lstStyle>
          <a:p>
            <a:pPr>
              <a:defRPr/>
            </a:pPr>
            <a:fld id="{A1D09C69-8E41-4C62-B25E-2484688C99B0}"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2EB9F5-06E5-47C7-BAC0-1116B6FFFA60}" type="datetimeFigureOut">
              <a:rPr lang="en-US" smtClean="0">
                <a:solidFill>
                  <a:prstClr val="black">
                    <a:tint val="75000"/>
                  </a:prstClr>
                </a:solidFill>
              </a:rPr>
              <a:pPr/>
              <a:t>10/28/2015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632BFB-46C3-43F6-89F0-BA68812F929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1"/>
            <a:ext cx="2133600" cy="365125"/>
          </a:xfrm>
          <a:prstGeom prst="rect">
            <a:avLst/>
          </a:prstGeom>
        </p:spPr>
        <p:txBody>
          <a:bodyPr/>
          <a:lstStyle/>
          <a:p>
            <a:fld id="{A6B7CA0F-E21B-40D8-BEDC-8B7927D44625}" type="datetime4">
              <a:rPr lang="en-US" smtClean="0"/>
              <a:pPr/>
              <a:t>October 28, 2015</a:t>
            </a:fld>
            <a:endParaRPr lang="en-US" dirty="0"/>
          </a:p>
        </p:txBody>
      </p:sp>
      <p:sp>
        <p:nvSpPr>
          <p:cNvPr id="3" name="Footer Placeholder 2"/>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EF8F7E02-5C3F-4113-B698-CCD1E05E2839}" type="slidenum">
              <a:rPr lang="en-US" smtClean="0"/>
              <a:pPr/>
              <a:t>‹#›</a:t>
            </a:fld>
            <a:endParaRPr lang="en-US" dirty="0"/>
          </a:p>
        </p:txBody>
      </p:sp>
    </p:spTree>
    <p:extLst>
      <p:ext uri="{BB962C8B-B14F-4D97-AF65-F5344CB8AC3E}">
        <p14:creationId xmlns:p14="http://schemas.microsoft.com/office/powerpoint/2010/main" xmlns="" val="2979198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2EB9F5-06E5-47C7-BAC0-1116B6FFFA60}" type="datetimeFigureOut">
              <a:rPr lang="en-US" smtClean="0"/>
              <a:pPr/>
              <a:t>10/28/2015</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632BFB-46C3-43F6-89F0-BA68812F92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819" r:id="rId12"/>
    <p:sldLayoutId id="2147483823" r:id="rId13"/>
    <p:sldLayoutId id="2147483824" r:id="rId14"/>
    <p:sldLayoutId id="2147483825"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2EB9F5-06E5-47C7-BAC0-1116B6FFFA60}" type="datetimeFigureOut">
              <a:rPr lang="en-US" smtClean="0">
                <a:solidFill>
                  <a:prstClr val="black">
                    <a:tint val="75000"/>
                  </a:prstClr>
                </a:solidFill>
              </a:rPr>
              <a:pPr/>
              <a:t>10/28/2015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632BFB-46C3-43F6-89F0-BA68812F929E}"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822"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iom.nationalacademies.org/Global/News%20Announcements/Crossing-the-Quality-Chasm-The-IOM-Health-Care-Quality-Initiative.aspx"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www.ncqa.org/Programs/Recognition/Practices/PatientCenteredMedicalHomePCMH.aspx"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hyperlink" Target="https://clinicalmicrosystem.org/workbooks/" TargetMode="External"/><Relationship Id="rId5" Type="http://schemas.openxmlformats.org/officeDocument/2006/relationships/hyperlink" Target="http://www.improvingchroniccare.org/index.php?p=ACIC_Survey&amp;s=35" TargetMode="External"/><Relationship Id="rId4" Type="http://schemas.openxmlformats.org/officeDocument/2006/relationships/hyperlink" Target="http://www.ahrq.gov/professionals/quality-patient-safety/patientsafetyculture/medical-office/userguide/medoffitems.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12.wmf"/></Relationships>
</file>

<file path=ppt/slides/_rels/slide3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gif"/><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notesSlide" Target="../notesSlides/notesSlide23.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tags" Target="../tags/tag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505201"/>
            <a:ext cx="7772400" cy="1470025"/>
          </a:xfrm>
        </p:spPr>
        <p:txBody>
          <a:bodyPr>
            <a:noAutofit/>
          </a:bodyPr>
          <a:lstStyle/>
          <a:p>
            <a:r>
              <a:rPr lang="en-US" sz="3600" dirty="0" smtClean="0"/>
              <a:t>A Deeper Dive into the Model for Improvement--Why We Use It</a:t>
            </a:r>
            <a:endParaRPr lang="en-US" sz="3600" dirty="0"/>
          </a:p>
        </p:txBody>
      </p:sp>
      <p:sp>
        <p:nvSpPr>
          <p:cNvPr id="3" name="Subtitle 2"/>
          <p:cNvSpPr>
            <a:spLocks noGrp="1"/>
          </p:cNvSpPr>
          <p:nvPr>
            <p:ph type="subTitle" idx="1"/>
          </p:nvPr>
        </p:nvSpPr>
        <p:spPr>
          <a:xfrm>
            <a:off x="1371600" y="5105400"/>
            <a:ext cx="6400800" cy="1752600"/>
          </a:xfrm>
        </p:spPr>
        <p:txBody>
          <a:bodyPr>
            <a:normAutofit/>
          </a:bodyPr>
          <a:lstStyle/>
          <a:p>
            <a:r>
              <a:rPr lang="en-US" sz="2000" dirty="0" smtClean="0"/>
              <a:t>Sue Butts-Dion, Improvement Advisor</a:t>
            </a:r>
            <a:endParaRPr lang="en-US" sz="2000" dirty="0"/>
          </a:p>
          <a:p>
            <a:r>
              <a:rPr lang="en-US" sz="2000" dirty="0" smtClean="0"/>
              <a:t>October 30, 2015</a:t>
            </a:r>
          </a:p>
        </p:txBody>
      </p:sp>
      <p:pic>
        <p:nvPicPr>
          <p:cNvPr id="4" name="Content Placeholder 6" descr="DSCN0887.JPG"/>
          <p:cNvPicPr>
            <a:picLocks noChangeAspect="1"/>
          </p:cNvPicPr>
          <p:nvPr/>
        </p:nvPicPr>
        <p:blipFill>
          <a:blip r:embed="rId2" cstate="print"/>
          <a:stretch>
            <a:fillRect/>
          </a:stretch>
        </p:blipFill>
        <p:spPr>
          <a:xfrm>
            <a:off x="2514600" y="228600"/>
            <a:ext cx="4038600" cy="302895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a:t>
            </a:r>
            <a:endParaRPr lang="en-US" dirty="0"/>
          </a:p>
        </p:txBody>
      </p:sp>
      <p:sp>
        <p:nvSpPr>
          <p:cNvPr id="3" name="Content Placeholder 2"/>
          <p:cNvSpPr>
            <a:spLocks noGrp="1"/>
          </p:cNvSpPr>
          <p:nvPr>
            <p:ph idx="1"/>
          </p:nvPr>
        </p:nvSpPr>
        <p:spPr/>
        <p:txBody>
          <a:bodyPr>
            <a:normAutofit lnSpcReduction="10000"/>
          </a:bodyPr>
          <a:lstStyle/>
          <a:p>
            <a:r>
              <a:rPr lang="en-US" dirty="0" smtClean="0"/>
              <a:t>Participants leave session with:</a:t>
            </a:r>
          </a:p>
          <a:p>
            <a:pPr lvl="1"/>
            <a:r>
              <a:rPr lang="en-US" dirty="0" smtClean="0"/>
              <a:t>Ideas for ways to identify improvement opportunities that will improve quality &amp; safety</a:t>
            </a:r>
          </a:p>
          <a:p>
            <a:pPr lvl="1"/>
            <a:r>
              <a:rPr lang="en-US" dirty="0" smtClean="0"/>
              <a:t>Better understanding of the elements of the Model for Improvement and how to use the Plan-Do-Study-Act cycles to “learn their way to implementation”</a:t>
            </a:r>
          </a:p>
          <a:p>
            <a:pPr lvl="1"/>
            <a:r>
              <a:rPr lang="en-US" dirty="0" smtClean="0"/>
              <a:t>Clarification of “testing”</a:t>
            </a:r>
          </a:p>
          <a:p>
            <a:pPr lvl="1"/>
            <a:r>
              <a:rPr lang="en-US" dirty="0" smtClean="0"/>
              <a:t>New ideas to apply to existing and/or new improvement projects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Before we begin with Model for Improvement…</a:t>
            </a:r>
            <a:endParaRPr lang="en-US" dirty="0"/>
          </a:p>
        </p:txBody>
      </p:sp>
      <p:sp>
        <p:nvSpPr>
          <p:cNvPr id="3" name="Content Placeholder 2"/>
          <p:cNvSpPr>
            <a:spLocks noGrp="1"/>
          </p:cNvSpPr>
          <p:nvPr>
            <p:ph sz="half" idx="1"/>
          </p:nvPr>
        </p:nvSpPr>
        <p:spPr/>
        <p:txBody>
          <a:bodyPr>
            <a:normAutofit lnSpcReduction="10000"/>
          </a:bodyPr>
          <a:lstStyle/>
          <a:p>
            <a:r>
              <a:rPr lang="en-US" sz="3200" dirty="0" smtClean="0"/>
              <a:t>We know a lot about what can be done to improve quality &amp; safety and to reduce harm…</a:t>
            </a:r>
          </a:p>
          <a:p>
            <a:r>
              <a:rPr lang="en-US" sz="3200" dirty="0" smtClean="0"/>
              <a:t>No loss for things to do.</a:t>
            </a:r>
            <a:endParaRPr lang="en-US" sz="3200" dirty="0"/>
          </a:p>
        </p:txBody>
      </p:sp>
      <p:sp>
        <p:nvSpPr>
          <p:cNvPr id="4" name="Content Placeholder 3"/>
          <p:cNvSpPr>
            <a:spLocks noGrp="1"/>
          </p:cNvSpPr>
          <p:nvPr>
            <p:ph sz="half" idx="2"/>
          </p:nvPr>
        </p:nvSpPr>
        <p:spPr/>
        <p:txBody>
          <a:bodyPr>
            <a:normAutofit lnSpcReduction="10000"/>
          </a:bodyPr>
          <a:lstStyle/>
          <a:p>
            <a:r>
              <a:rPr lang="en-US" dirty="0" smtClean="0"/>
              <a:t>Improved referral and follow processes</a:t>
            </a:r>
          </a:p>
          <a:p>
            <a:r>
              <a:rPr lang="en-US" dirty="0" smtClean="0"/>
              <a:t>Improved care transitions and handoffs</a:t>
            </a:r>
          </a:p>
          <a:p>
            <a:r>
              <a:rPr lang="en-US" dirty="0" smtClean="0"/>
              <a:t>Medication management</a:t>
            </a:r>
          </a:p>
          <a:p>
            <a:r>
              <a:rPr lang="en-US" dirty="0" smtClean="0"/>
              <a:t>Improved systems for communications</a:t>
            </a:r>
          </a:p>
          <a:p>
            <a:r>
              <a:rPr lang="en-US" dirty="0" smtClean="0"/>
              <a:t>Efficient use of EHRs</a:t>
            </a:r>
          </a:p>
          <a:p>
            <a:r>
              <a:rPr lang="en-US" dirty="0" smtClean="0"/>
              <a:t>Etc, etc.</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Alignment around definition of quality</a:t>
            </a:r>
            <a:endParaRPr lang="en-US" dirty="0"/>
          </a:p>
        </p:txBody>
      </p:sp>
      <p:sp>
        <p:nvSpPr>
          <p:cNvPr id="5" name="Text Placeholder 4"/>
          <p:cNvSpPr>
            <a:spLocks noGrp="1"/>
          </p:cNvSpPr>
          <p:nvPr>
            <p:ph type="body" idx="1"/>
          </p:nvPr>
        </p:nvSpPr>
        <p:spPr>
          <a:xfrm>
            <a:off x="457200" y="1295400"/>
            <a:ext cx="4040188" cy="639762"/>
          </a:xfrm>
        </p:spPr>
        <p:txBody>
          <a:bodyPr>
            <a:normAutofit/>
          </a:bodyPr>
          <a:lstStyle/>
          <a:p>
            <a:r>
              <a:rPr lang="en-US" dirty="0" smtClean="0"/>
              <a:t>Quality Definition</a:t>
            </a:r>
            <a:endParaRPr lang="en-US" dirty="0"/>
          </a:p>
        </p:txBody>
      </p:sp>
      <p:sp>
        <p:nvSpPr>
          <p:cNvPr id="6" name="Content Placeholder 5"/>
          <p:cNvSpPr>
            <a:spLocks noGrp="1"/>
          </p:cNvSpPr>
          <p:nvPr>
            <p:ph sz="half" idx="2"/>
          </p:nvPr>
        </p:nvSpPr>
        <p:spPr>
          <a:xfrm>
            <a:off x="457200" y="1905000"/>
            <a:ext cx="4040188" cy="3992563"/>
          </a:xfrm>
        </p:spPr>
        <p:txBody>
          <a:bodyPr>
            <a:normAutofit/>
          </a:bodyPr>
          <a:lstStyle/>
          <a:p>
            <a:r>
              <a:rPr lang="en-US" dirty="0" smtClean="0"/>
              <a:t>The Quality Chasm report described broad  quality issues and defined six aims. Care should be:</a:t>
            </a:r>
          </a:p>
          <a:p>
            <a:pPr lvl="1"/>
            <a:r>
              <a:rPr lang="en-US" dirty="0" smtClean="0"/>
              <a:t>Safe</a:t>
            </a:r>
          </a:p>
          <a:p>
            <a:pPr lvl="1"/>
            <a:r>
              <a:rPr lang="en-US" dirty="0" smtClean="0"/>
              <a:t>Effective</a:t>
            </a:r>
          </a:p>
          <a:p>
            <a:pPr lvl="1"/>
            <a:r>
              <a:rPr lang="en-US" dirty="0" smtClean="0"/>
              <a:t>Patient-centered</a:t>
            </a:r>
          </a:p>
          <a:p>
            <a:pPr lvl="1"/>
            <a:r>
              <a:rPr lang="en-US" dirty="0" smtClean="0"/>
              <a:t>Timely</a:t>
            </a:r>
          </a:p>
          <a:p>
            <a:pPr lvl="1"/>
            <a:r>
              <a:rPr lang="en-US" dirty="0" smtClean="0"/>
              <a:t>Efficient </a:t>
            </a:r>
          </a:p>
          <a:p>
            <a:pPr lvl="1"/>
            <a:r>
              <a:rPr lang="en-US" dirty="0" smtClean="0"/>
              <a:t>Equitable</a:t>
            </a:r>
          </a:p>
          <a:p>
            <a:endParaRPr lang="en-US" dirty="0"/>
          </a:p>
        </p:txBody>
      </p:sp>
      <p:sp>
        <p:nvSpPr>
          <p:cNvPr id="7" name="Text Placeholder 6"/>
          <p:cNvSpPr>
            <a:spLocks noGrp="1"/>
          </p:cNvSpPr>
          <p:nvPr>
            <p:ph type="body" sz="quarter" idx="3"/>
          </p:nvPr>
        </p:nvSpPr>
        <p:spPr/>
        <p:txBody>
          <a:bodyPr>
            <a:normAutofit fontScale="92500" lnSpcReduction="20000"/>
          </a:bodyPr>
          <a:lstStyle/>
          <a:p>
            <a:r>
              <a:rPr lang="en-US" dirty="0" smtClean="0"/>
              <a:t>How does your team define quality?</a:t>
            </a:r>
            <a:endParaRPr lang="en-US" dirty="0"/>
          </a:p>
        </p:txBody>
      </p:sp>
      <p:sp>
        <p:nvSpPr>
          <p:cNvPr id="8" name="Content Placeholder 7"/>
          <p:cNvSpPr>
            <a:spLocks noGrp="1"/>
          </p:cNvSpPr>
          <p:nvPr>
            <p:ph sz="quarter" idx="4"/>
          </p:nvPr>
        </p:nvSpPr>
        <p:spPr/>
        <p:txBody>
          <a:bodyPr/>
          <a:lstStyle/>
          <a:p>
            <a:r>
              <a:rPr lang="en-US" dirty="0" smtClean="0"/>
              <a:t>If you haven’t defined quality, how might you plan to have this important discussion?</a:t>
            </a:r>
          </a:p>
          <a:p>
            <a:r>
              <a:rPr lang="en-US" dirty="0" smtClean="0"/>
              <a:t>If you have defined quality, how are you communicating that widely so that all are aligned?</a:t>
            </a:r>
            <a:endParaRPr lang="en-US" dirty="0"/>
          </a:p>
        </p:txBody>
      </p:sp>
      <p:sp>
        <p:nvSpPr>
          <p:cNvPr id="9" name="TextBox 8"/>
          <p:cNvSpPr txBox="1"/>
          <p:nvPr/>
        </p:nvSpPr>
        <p:spPr>
          <a:xfrm>
            <a:off x="381000" y="5715000"/>
            <a:ext cx="4571999" cy="1354217"/>
          </a:xfrm>
          <a:prstGeom prst="rect">
            <a:avLst/>
          </a:prstGeom>
          <a:noFill/>
        </p:spPr>
        <p:txBody>
          <a:bodyPr wrap="square" rtlCol="0">
            <a:spAutoFit/>
          </a:bodyPr>
          <a:lstStyle/>
          <a:p>
            <a:pPr marL="0" lvl="1"/>
            <a:r>
              <a:rPr lang="en-US" sz="1600" dirty="0" smtClean="0">
                <a:hlinkClick r:id="rId2"/>
              </a:rPr>
              <a:t>http://iom.nationalacademies.org/Global/News%20Announcements/Crossing-the-Quality-Chasm-The-IOM-Health-Care-Quality-Initiative.aspx#sthash.f59Mn89A.dpuf</a:t>
            </a:r>
            <a:r>
              <a:rPr lang="en-US" sz="1600" dirty="0" smtClean="0"/>
              <a:t>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143000"/>
          </a:xfrm>
        </p:spPr>
        <p:txBody>
          <a:bodyPr/>
          <a:lstStyle/>
          <a:p>
            <a:r>
              <a:rPr lang="en-US" dirty="0" smtClean="0"/>
              <a:t>Baseline Assessment</a:t>
            </a:r>
            <a:endParaRPr lang="en-US" dirty="0"/>
          </a:p>
        </p:txBody>
      </p:sp>
      <p:sp>
        <p:nvSpPr>
          <p:cNvPr id="9" name="Content Placeholder 8"/>
          <p:cNvSpPr>
            <a:spLocks noGrp="1"/>
          </p:cNvSpPr>
          <p:nvPr>
            <p:ph sz="half" idx="2"/>
          </p:nvPr>
        </p:nvSpPr>
        <p:spPr>
          <a:xfrm>
            <a:off x="4724400" y="914401"/>
            <a:ext cx="3962400" cy="4038600"/>
          </a:xfrm>
        </p:spPr>
        <p:txBody>
          <a:bodyPr>
            <a:noAutofit/>
          </a:bodyPr>
          <a:lstStyle/>
          <a:p>
            <a:pPr lvl="1"/>
            <a:r>
              <a:rPr lang="en-US" sz="3200" dirty="0" smtClean="0"/>
              <a:t>The things that “keep you up at night” are great places to start your work.</a:t>
            </a:r>
          </a:p>
          <a:p>
            <a:pPr lvl="1"/>
            <a:r>
              <a:rPr lang="en-US" sz="3200" dirty="0" smtClean="0"/>
              <a:t>Then dig a little deeper to see if there are things that should be “keeping you awake” at night</a:t>
            </a:r>
            <a:r>
              <a:rPr lang="en-US" sz="3200" dirty="0" smtClean="0">
                <a:sym typeface="Wingdings" pitchFamily="2" charset="2"/>
              </a:rPr>
              <a:t></a:t>
            </a:r>
            <a:endParaRPr lang="en-US" sz="3200" dirty="0" smtClean="0"/>
          </a:p>
          <a:p>
            <a:pPr lvl="1"/>
            <a:endParaRPr lang="en-US" dirty="0"/>
          </a:p>
        </p:txBody>
      </p:sp>
      <p:pic>
        <p:nvPicPr>
          <p:cNvPr id="550914" name="Picture 2"/>
          <p:cNvPicPr>
            <a:picLocks noGrp="1" noChangeAspect="1" noChangeArrowheads="1"/>
          </p:cNvPicPr>
          <p:nvPr>
            <p:ph sz="half" idx="1"/>
          </p:nvPr>
        </p:nvPicPr>
        <p:blipFill>
          <a:blip r:embed="rId3" cstate="print"/>
          <a:srcRect/>
          <a:stretch>
            <a:fillRect/>
          </a:stretch>
        </p:blipFill>
        <p:spPr bwMode="auto">
          <a:xfrm>
            <a:off x="838200" y="1600200"/>
            <a:ext cx="3423139"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Baseline Assessments</a:t>
            </a:r>
            <a:endParaRPr lang="en-US" dirty="0"/>
          </a:p>
        </p:txBody>
      </p:sp>
      <p:sp>
        <p:nvSpPr>
          <p:cNvPr id="8" name="Text Placeholder 7"/>
          <p:cNvSpPr>
            <a:spLocks noGrp="1"/>
          </p:cNvSpPr>
          <p:nvPr>
            <p:ph type="body" idx="1"/>
          </p:nvPr>
        </p:nvSpPr>
        <p:spPr>
          <a:xfrm>
            <a:off x="457200" y="1219200"/>
            <a:ext cx="4040188" cy="639762"/>
          </a:xfrm>
        </p:spPr>
        <p:txBody>
          <a:bodyPr/>
          <a:lstStyle/>
          <a:p>
            <a:r>
              <a:rPr lang="en-US" dirty="0" smtClean="0"/>
              <a:t>Some Favorites</a:t>
            </a:r>
            <a:endParaRPr lang="en-US" dirty="0"/>
          </a:p>
        </p:txBody>
      </p:sp>
      <p:sp>
        <p:nvSpPr>
          <p:cNvPr id="6" name="Content Placeholder 5"/>
          <p:cNvSpPr>
            <a:spLocks noGrp="1"/>
          </p:cNvSpPr>
          <p:nvPr>
            <p:ph sz="half" idx="2"/>
          </p:nvPr>
        </p:nvSpPr>
        <p:spPr>
          <a:xfrm>
            <a:off x="457200" y="1905000"/>
            <a:ext cx="4040188" cy="3951288"/>
          </a:xfrm>
        </p:spPr>
        <p:txBody>
          <a:bodyPr>
            <a:normAutofit lnSpcReduction="10000"/>
          </a:bodyPr>
          <a:lstStyle/>
          <a:p>
            <a:pPr lvl="1"/>
            <a:r>
              <a:rPr lang="en-US" sz="2200" dirty="0" smtClean="0"/>
              <a:t>Clinical data</a:t>
            </a:r>
          </a:p>
          <a:p>
            <a:pPr lvl="1"/>
            <a:r>
              <a:rPr lang="en-US" sz="2200" dirty="0" smtClean="0"/>
              <a:t>Patient survey results</a:t>
            </a:r>
          </a:p>
          <a:p>
            <a:pPr lvl="1"/>
            <a:r>
              <a:rPr lang="en-US" sz="2200" dirty="0" smtClean="0"/>
              <a:t>Patient Centered Medical Home (NCQA) criteria</a:t>
            </a:r>
          </a:p>
          <a:p>
            <a:pPr lvl="1"/>
            <a:r>
              <a:rPr lang="en-US" sz="2200" dirty="0" smtClean="0"/>
              <a:t>Office systems surveys (e.g., AHRQ Medical Office System of Patient Safety Culture), Assessment of Chronic Illness Care, Clinical Microsystems 5 Ps for Outpatient Primary and Specialty Care)</a:t>
            </a:r>
          </a:p>
          <a:p>
            <a:endParaRPr lang="en-US" dirty="0"/>
          </a:p>
        </p:txBody>
      </p:sp>
      <p:sp>
        <p:nvSpPr>
          <p:cNvPr id="10" name="Text Placeholder 9"/>
          <p:cNvSpPr>
            <a:spLocks noGrp="1"/>
          </p:cNvSpPr>
          <p:nvPr>
            <p:ph type="body" sz="quarter" idx="3"/>
          </p:nvPr>
        </p:nvSpPr>
        <p:spPr>
          <a:xfrm>
            <a:off x="4648200" y="1828800"/>
            <a:ext cx="4041775" cy="639762"/>
          </a:xfrm>
        </p:spPr>
        <p:txBody>
          <a:bodyPr/>
          <a:lstStyle/>
          <a:p>
            <a:r>
              <a:rPr lang="en-US" dirty="0" smtClean="0"/>
              <a:t>References</a:t>
            </a:r>
            <a:endParaRPr lang="en-US" dirty="0"/>
          </a:p>
        </p:txBody>
      </p:sp>
      <p:sp>
        <p:nvSpPr>
          <p:cNvPr id="12" name="Content Placeholder 11"/>
          <p:cNvSpPr>
            <a:spLocks noGrp="1"/>
          </p:cNvSpPr>
          <p:nvPr>
            <p:ph sz="quarter" idx="4"/>
          </p:nvPr>
        </p:nvSpPr>
        <p:spPr>
          <a:xfrm>
            <a:off x="4648200" y="2667000"/>
            <a:ext cx="4041775" cy="3951288"/>
          </a:xfrm>
        </p:spPr>
        <p:txBody>
          <a:bodyPr>
            <a:normAutofit fontScale="85000" lnSpcReduction="20000"/>
          </a:bodyPr>
          <a:lstStyle/>
          <a:p>
            <a:r>
              <a:rPr lang="en-US" dirty="0" smtClean="0">
                <a:hlinkClick r:id="rId3"/>
              </a:rPr>
              <a:t>http://www.ncqa.org/Programs/Recognition/Practices/PatientCenteredMedicalHomePCMH.aspx</a:t>
            </a:r>
            <a:r>
              <a:rPr lang="en-US" dirty="0" smtClean="0"/>
              <a:t> </a:t>
            </a:r>
          </a:p>
          <a:p>
            <a:r>
              <a:rPr lang="en-US" dirty="0" smtClean="0">
                <a:hlinkClick r:id="rId4"/>
              </a:rPr>
              <a:t>http://www.ahrq.gov/professionals/quality-patient-safety/patientsafetyculture/medical-office/userguide/medoffitems.html</a:t>
            </a:r>
            <a:endParaRPr lang="en-US" dirty="0" smtClean="0"/>
          </a:p>
          <a:p>
            <a:r>
              <a:rPr lang="en-US" dirty="0" smtClean="0">
                <a:hlinkClick r:id="rId5"/>
              </a:rPr>
              <a:t>http://www.improvingchroniccare.org/index.php?p=ACIC_Survey&amp;s=35</a:t>
            </a:r>
            <a:r>
              <a:rPr lang="en-US" dirty="0" smtClean="0"/>
              <a:t> </a:t>
            </a:r>
          </a:p>
          <a:p>
            <a:r>
              <a:rPr lang="en-US" dirty="0" smtClean="0">
                <a:hlinkClick r:id="rId6"/>
              </a:rPr>
              <a:t>https://clinicalmicrosystem.org/workbooks/</a:t>
            </a:r>
            <a:r>
              <a:rPr lang="en-US" dirty="0" smtClean="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Considerations</a:t>
            </a:r>
            <a:endParaRPr lang="en-US" dirty="0"/>
          </a:p>
        </p:txBody>
      </p:sp>
      <p:sp>
        <p:nvSpPr>
          <p:cNvPr id="8" name="Content Placeholder 7"/>
          <p:cNvSpPr>
            <a:spLocks noGrp="1"/>
          </p:cNvSpPr>
          <p:nvPr>
            <p:ph idx="1"/>
          </p:nvPr>
        </p:nvSpPr>
        <p:spPr/>
        <p:txBody>
          <a:bodyPr>
            <a:normAutofit lnSpcReduction="10000"/>
          </a:bodyPr>
          <a:lstStyle/>
          <a:p>
            <a:r>
              <a:rPr lang="en-US" dirty="0" smtClean="0"/>
              <a:t>Have you defined quality in your practice?</a:t>
            </a:r>
          </a:p>
          <a:p>
            <a:r>
              <a:rPr lang="en-US" dirty="0" smtClean="0"/>
              <a:t>When and how did you last assess current environment as it relates to quality and safety?</a:t>
            </a:r>
          </a:p>
          <a:p>
            <a:r>
              <a:rPr lang="en-US" dirty="0" smtClean="0"/>
              <a:t>From this assessment, what did you learn that would influence your quality improvement efforts?</a:t>
            </a:r>
          </a:p>
          <a:p>
            <a:r>
              <a:rPr lang="en-US" dirty="0" smtClean="0"/>
              <a:t>If you have not done a recent assessment, how might you attempt that task?</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stretch>
            <a:fillRect l="-25000" r="-25000"/>
          </a:stretch>
        </a:blipFill>
        <a:effectLst/>
      </p:bgPr>
    </p:bg>
    <p:spTree>
      <p:nvGrpSpPr>
        <p:cNvPr id="1" name=""/>
        <p:cNvGrpSpPr/>
        <p:nvPr/>
      </p:nvGrpSpPr>
      <p:grpSpPr>
        <a:xfrm>
          <a:off x="0" y="0"/>
          <a:ext cx="0" cy="0"/>
          <a:chOff x="0" y="0"/>
          <a:chExt cx="0" cy="0"/>
        </a:xfrm>
      </p:grpSpPr>
      <p:sp>
        <p:nvSpPr>
          <p:cNvPr id="2" name="TextBox 1"/>
          <p:cNvSpPr txBox="1"/>
          <p:nvPr/>
        </p:nvSpPr>
        <p:spPr>
          <a:xfrm>
            <a:off x="2514600" y="533400"/>
            <a:ext cx="6400800" cy="1323439"/>
          </a:xfrm>
          <a:prstGeom prst="rect">
            <a:avLst/>
          </a:prstGeom>
          <a:noFill/>
        </p:spPr>
        <p:txBody>
          <a:bodyPr wrap="square" rtlCol="0">
            <a:spAutoFit/>
          </a:bodyPr>
          <a:lstStyle/>
          <a:p>
            <a:r>
              <a:rPr lang="en-US" sz="4000" b="1" dirty="0" smtClean="0">
                <a:solidFill>
                  <a:schemeClr val="bg1"/>
                </a:solidFill>
              </a:rPr>
              <a:t>“Why” use the Model for Improvement?</a:t>
            </a:r>
            <a:endParaRPr lang="en-US" sz="4000" b="1"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Why use the Model for Improvement? </a:t>
            </a:r>
            <a:r>
              <a:rPr lang="en-US" sz="2000" dirty="0" smtClean="0"/>
              <a:t>(Copyright: Associates in Process Improvement) </a:t>
            </a:r>
            <a:endParaRPr lang="en-US" sz="2000"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cstate="print"/>
          <a:stretch>
            <a:fillRect/>
          </a:stretch>
        </p:blipFill>
        <p:spPr>
          <a:xfrm>
            <a:off x="457201" y="0"/>
            <a:ext cx="8340436" cy="6320118"/>
          </a:xfrm>
          <a:prstGeom prst="rect">
            <a:avLst/>
          </a:prstGeom>
        </p:spPr>
      </p:pic>
      <p:sp>
        <p:nvSpPr>
          <p:cNvPr id="4" name="TextBox 3"/>
          <p:cNvSpPr txBox="1"/>
          <p:nvPr/>
        </p:nvSpPr>
        <p:spPr>
          <a:xfrm>
            <a:off x="36701" y="6248400"/>
            <a:ext cx="8808309" cy="338554"/>
          </a:xfrm>
          <a:prstGeom prst="rect">
            <a:avLst/>
          </a:prstGeom>
          <a:noFill/>
        </p:spPr>
        <p:txBody>
          <a:bodyPr wrap="none" rtlCol="0">
            <a:spAutoFit/>
          </a:bodyPr>
          <a:lstStyle/>
          <a:p>
            <a:r>
              <a:rPr lang="en-US" sz="1600" dirty="0" smtClean="0">
                <a:solidFill>
                  <a:prstClr val="black"/>
                </a:solidFill>
              </a:rPr>
              <a:t>Source:  http://www.rch.org.au/uploadedImages/Main/Content/quality/Washington%20Monument.jpg</a:t>
            </a:r>
            <a:endParaRPr lang="en-US" sz="1600" dirty="0">
              <a:solidFill>
                <a:prstClr val="black"/>
              </a:solidFill>
            </a:endParaRPr>
          </a:p>
        </p:txBody>
      </p:sp>
    </p:spTree>
    <p:extLst>
      <p:ext uri="{BB962C8B-B14F-4D97-AF65-F5344CB8AC3E}">
        <p14:creationId xmlns="" xmlns:p14="http://schemas.microsoft.com/office/powerpoint/2010/main" val="3194350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Because it has been proven effective in helping accelerate change and improvement in healthcare.</a:t>
            </a:r>
          </a:p>
          <a:p>
            <a:r>
              <a:rPr lang="en-US" dirty="0" smtClean="0"/>
              <a:t>Because change and transformation does not happen because of hard work, education and vigilance alone.</a:t>
            </a:r>
          </a:p>
          <a:p>
            <a:r>
              <a:rPr lang="en-US" dirty="0" smtClean="0"/>
              <a:t>Provides a structured way for us to “learn our through improvement and to implementation” via interventions that are designed and tested iteratively. </a:t>
            </a:r>
          </a:p>
          <a:p>
            <a:r>
              <a:rPr lang="en-US" dirty="0" smtClean="0"/>
              <a:t>Keeps us focused on  “bad systems” and NOT bad “people”.</a:t>
            </a:r>
          </a:p>
          <a:p>
            <a:r>
              <a:rPr lang="en-US" dirty="0" smtClean="0"/>
              <a:t>Encourages frequent and ongoing measurement to guide our work.</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Grp="1" noChangeArrowheads="1"/>
          </p:cNvSpPr>
          <p:nvPr>
            <p:ph type="body" sz="quarter" idx="10"/>
          </p:nvPr>
        </p:nvSpPr>
        <p:spPr/>
        <p:txBody>
          <a:bodyPr>
            <a:normAutofit/>
          </a:bodyPr>
          <a:lstStyle/>
          <a:p>
            <a:pPr>
              <a:lnSpc>
                <a:spcPct val="80000"/>
              </a:lnSpc>
            </a:pPr>
            <a:r>
              <a:rPr lang="en-US" sz="3200" dirty="0" smtClean="0"/>
              <a:t>Goals </a:t>
            </a:r>
            <a:r>
              <a:rPr lang="en-US" sz="3200" dirty="0"/>
              <a:t>&amp; </a:t>
            </a:r>
            <a:r>
              <a:rPr lang="en-US" sz="3200" dirty="0" smtClean="0"/>
              <a:t>Measures?</a:t>
            </a:r>
            <a:endParaRPr lang="en-US" sz="3200" dirty="0"/>
          </a:p>
          <a:p>
            <a:pPr>
              <a:lnSpc>
                <a:spcPct val="80000"/>
              </a:lnSpc>
            </a:pPr>
            <a:r>
              <a:rPr lang="en-US" sz="3200" dirty="0" smtClean="0"/>
              <a:t>Teams and motivation?         </a:t>
            </a:r>
            <a:endParaRPr lang="en-US" sz="3200" dirty="0"/>
          </a:p>
          <a:p>
            <a:pPr>
              <a:lnSpc>
                <a:spcPct val="80000"/>
              </a:lnSpc>
            </a:pPr>
            <a:r>
              <a:rPr lang="en-US" sz="3200" dirty="0"/>
              <a:t>PDSA Cycles—Small Tests of Change</a:t>
            </a:r>
          </a:p>
        </p:txBody>
      </p:sp>
      <p:sp>
        <p:nvSpPr>
          <p:cNvPr id="108546" name="Rectangle 2"/>
          <p:cNvSpPr>
            <a:spLocks noGrp="1" noChangeArrowheads="1"/>
          </p:cNvSpPr>
          <p:nvPr>
            <p:ph type="ctrTitle" idx="4294967295"/>
          </p:nvPr>
        </p:nvSpPr>
        <p:spPr>
          <a:xfrm>
            <a:off x="723106" y="552450"/>
            <a:ext cx="7772400" cy="2127250"/>
          </a:xfrm>
        </p:spPr>
        <p:txBody>
          <a:bodyPr/>
          <a:lstStyle/>
          <a:p>
            <a:pPr algn="ctr"/>
            <a:r>
              <a:rPr lang="en-US" b="1" dirty="0">
                <a:solidFill>
                  <a:schemeClr val="bg1"/>
                </a:solidFill>
              </a:rPr>
              <a:t>Debrief:</a:t>
            </a:r>
            <a:r>
              <a:rPr lang="en-US" dirty="0">
                <a:solidFill>
                  <a:schemeClr val="bg1"/>
                </a:solidFill>
              </a:rPr>
              <a:t>  </a:t>
            </a:r>
            <a:br>
              <a:rPr lang="en-US" dirty="0">
                <a:solidFill>
                  <a:schemeClr val="bg1"/>
                </a:solidFill>
              </a:rPr>
            </a:br>
            <a:r>
              <a:rPr lang="en-US" dirty="0">
                <a:solidFill>
                  <a:schemeClr val="bg1"/>
                </a:solidFill>
              </a:rPr>
              <a:t>What did we learn? </a:t>
            </a:r>
          </a:p>
        </p:txBody>
      </p:sp>
      <p:pic>
        <p:nvPicPr>
          <p:cNvPr id="108548" name="Picture 4" descr="MCj02953370000[1]"/>
          <p:cNvPicPr>
            <a:picLocks noChangeAspect="1" noChangeArrowheads="1"/>
          </p:cNvPicPr>
          <p:nvPr/>
        </p:nvPicPr>
        <p:blipFill>
          <a:blip r:embed="rId2" cstate="print"/>
          <a:srcRect/>
          <a:stretch>
            <a:fillRect/>
          </a:stretch>
        </p:blipFill>
        <p:spPr bwMode="auto">
          <a:xfrm>
            <a:off x="3798094" y="4343400"/>
            <a:ext cx="1547812" cy="1676400"/>
          </a:xfrm>
          <a:prstGeom prst="rect">
            <a:avLst/>
          </a:prstGeom>
          <a:noFill/>
        </p:spPr>
      </p:pic>
    </p:spTree>
    <p:extLst>
      <p:ext uri="{BB962C8B-B14F-4D97-AF65-F5344CB8AC3E}">
        <p14:creationId xmlns="" xmlns:p14="http://schemas.microsoft.com/office/powerpoint/2010/main" val="373164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5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2"/>
          <p:cNvPicPr>
            <a:picLocks noChangeAspect="1" noChangeArrowheads="1"/>
          </p:cNvPicPr>
          <p:nvPr/>
        </p:nvPicPr>
        <p:blipFill>
          <a:blip r:embed="rId2" cstate="print"/>
          <a:srcRect/>
          <a:stretch>
            <a:fillRect/>
          </a:stretch>
        </p:blipFill>
        <p:spPr bwMode="auto">
          <a:xfrm>
            <a:off x="1" y="1219200"/>
            <a:ext cx="7569767" cy="5105400"/>
          </a:xfrm>
          <a:prstGeom prst="rect">
            <a:avLst/>
          </a:prstGeom>
          <a:noFill/>
          <a:ln w="9525">
            <a:noFill/>
            <a:miter lim="800000"/>
            <a:headEnd/>
            <a:tailEnd/>
          </a:ln>
        </p:spPr>
      </p:pic>
      <p:sp>
        <p:nvSpPr>
          <p:cNvPr id="4" name="Title 3"/>
          <p:cNvSpPr>
            <a:spLocks noGrp="1"/>
          </p:cNvSpPr>
          <p:nvPr>
            <p:ph type="title"/>
          </p:nvPr>
        </p:nvSpPr>
        <p:spPr>
          <a:xfrm>
            <a:off x="467748" y="76201"/>
            <a:ext cx="8227115" cy="1114517"/>
          </a:xfrm>
        </p:spPr>
        <p:txBody>
          <a:bodyPr/>
          <a:lstStyle/>
          <a:p>
            <a:pPr algn="ctr"/>
            <a:r>
              <a:rPr lang="en-US" sz="2400" b="1" dirty="0" smtClean="0">
                <a:solidFill>
                  <a:schemeClr val="accent1"/>
                </a:solidFill>
                <a:latin typeface="Arial"/>
                <a:ea typeface="+mn-ea"/>
                <a:cs typeface="+mn-cs"/>
              </a:rPr>
              <a:t>How have we learned that we can accelerate change and increase improvements in healthcare?</a:t>
            </a:r>
            <a:endParaRPr lang="en-US" sz="2400" b="1" dirty="0">
              <a:solidFill>
                <a:schemeClr val="accent1"/>
              </a:solidFill>
            </a:endParaRPr>
          </a:p>
        </p:txBody>
      </p:sp>
      <p:sp>
        <p:nvSpPr>
          <p:cNvPr id="5" name="TextBox 4"/>
          <p:cNvSpPr txBox="1"/>
          <p:nvPr/>
        </p:nvSpPr>
        <p:spPr>
          <a:xfrm>
            <a:off x="5715000" y="1752600"/>
            <a:ext cx="3048000" cy="3416320"/>
          </a:xfrm>
          <a:prstGeom prst="rect">
            <a:avLst/>
          </a:prstGeom>
          <a:noFill/>
        </p:spPr>
        <p:txBody>
          <a:bodyPr wrap="square" rtlCol="0">
            <a:spAutoFit/>
          </a:bodyPr>
          <a:lstStyle/>
          <a:p>
            <a:r>
              <a:rPr lang="en-US" dirty="0" smtClean="0">
                <a:solidFill>
                  <a:prstClr val="black"/>
                </a:solidFill>
              </a:rPr>
              <a:t>The Model for Improvement is a framework intended to guide  improvement by helping teams &amp; individuals:</a:t>
            </a:r>
          </a:p>
          <a:p>
            <a:pPr>
              <a:buFont typeface="Arial" pitchFamily="34" charset="0"/>
              <a:buChar char="•"/>
            </a:pPr>
            <a:r>
              <a:rPr lang="en-US" dirty="0" smtClean="0">
                <a:solidFill>
                  <a:prstClr val="black"/>
                </a:solidFill>
              </a:rPr>
              <a:t>Know what it is they need to improve. </a:t>
            </a:r>
          </a:p>
          <a:p>
            <a:pPr>
              <a:buFont typeface="Arial" pitchFamily="34" charset="0"/>
              <a:buChar char="•"/>
            </a:pPr>
            <a:r>
              <a:rPr lang="en-US" dirty="0" smtClean="0">
                <a:solidFill>
                  <a:prstClr val="black"/>
                </a:solidFill>
              </a:rPr>
              <a:t>Have a feedback mechanism in place to tell how they are doing. </a:t>
            </a:r>
          </a:p>
          <a:p>
            <a:pPr>
              <a:buFont typeface="Arial" pitchFamily="34" charset="0"/>
              <a:buChar char="•"/>
            </a:pPr>
            <a:r>
              <a:rPr lang="en-US" dirty="0" smtClean="0">
                <a:solidFill>
                  <a:prstClr val="black"/>
                </a:solidFill>
              </a:rPr>
              <a:t>Develop changes to test. And test them on a small scale before implementing. </a:t>
            </a:r>
          </a:p>
        </p:txBody>
      </p:sp>
    </p:spTree>
    <p:extLst>
      <p:ext uri="{BB962C8B-B14F-4D97-AF65-F5344CB8AC3E}">
        <p14:creationId xmlns:p14="http://schemas.microsoft.com/office/powerpoint/2010/main" xmlns="" val="6891316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dirty="0" smtClean="0"/>
              <a:t>Model For Improvement </a:t>
            </a:r>
          </a:p>
        </p:txBody>
      </p:sp>
      <p:sp>
        <p:nvSpPr>
          <p:cNvPr id="7" name="Content Placeholder 6"/>
          <p:cNvSpPr>
            <a:spLocks noGrp="1"/>
          </p:cNvSpPr>
          <p:nvPr>
            <p:ph sz="half" idx="2"/>
          </p:nvPr>
        </p:nvSpPr>
        <p:spPr>
          <a:xfrm>
            <a:off x="5101213" y="1535114"/>
            <a:ext cx="4038600" cy="4530725"/>
          </a:xfrm>
        </p:spPr>
        <p:txBody>
          <a:bodyPr/>
          <a:lstStyle/>
          <a:p>
            <a:pPr marL="0" indent="0">
              <a:buNone/>
            </a:pPr>
            <a:r>
              <a:rPr lang="en-US" sz="3200" dirty="0" smtClean="0"/>
              <a:t>Robust In Scale</a:t>
            </a:r>
          </a:p>
          <a:p>
            <a:r>
              <a:rPr lang="en-US" sz="3200" dirty="0" smtClean="0"/>
              <a:t>Small QI</a:t>
            </a:r>
          </a:p>
          <a:p>
            <a:r>
              <a:rPr lang="en-US" sz="3200" dirty="0" smtClean="0"/>
              <a:t>Large QI</a:t>
            </a:r>
          </a:p>
          <a:p>
            <a:r>
              <a:rPr lang="en-US" sz="3200" dirty="0" smtClean="0"/>
              <a:t>A</a:t>
            </a:r>
            <a:r>
              <a:rPr lang="en-US" sz="2800" dirty="0" smtClean="0"/>
              <a:t>nd anywhere in between! </a:t>
            </a:r>
            <a:endParaRPr lang="en-US" sz="2800" dirty="0"/>
          </a:p>
        </p:txBody>
      </p:sp>
      <p:sp>
        <p:nvSpPr>
          <p:cNvPr id="2" name="Content Placeholder 1"/>
          <p:cNvSpPr>
            <a:spLocks noGrp="1"/>
          </p:cNvSpPr>
          <p:nvPr>
            <p:ph sz="half" idx="1"/>
          </p:nvPr>
        </p:nvSpPr>
        <p:spPr>
          <a:xfrm>
            <a:off x="628651" y="1546000"/>
            <a:ext cx="4038600" cy="4530725"/>
          </a:xfrm>
        </p:spPr>
        <p:txBody>
          <a:bodyPr/>
          <a:lstStyle/>
          <a:p>
            <a:pPr marL="0" indent="0">
              <a:buNone/>
            </a:pPr>
            <a:r>
              <a:rPr lang="en-US" dirty="0"/>
              <a:t>3 Approaches </a:t>
            </a:r>
          </a:p>
          <a:p>
            <a:pPr marL="625475"/>
            <a:r>
              <a:rPr lang="en-US" dirty="0"/>
              <a:t>Standardization</a:t>
            </a:r>
          </a:p>
          <a:p>
            <a:pPr marL="625475"/>
            <a:r>
              <a:rPr lang="en-US" dirty="0"/>
              <a:t>Incremental Improvement</a:t>
            </a:r>
          </a:p>
          <a:p>
            <a:pPr marL="625475"/>
            <a:r>
              <a:rPr lang="en-US" dirty="0"/>
              <a:t>Innovation </a:t>
            </a:r>
          </a:p>
          <a:p>
            <a:pPr marL="919163" lvl="1" indent="-342900" algn="r"/>
            <a:endParaRPr lang="en-US" sz="1800" dirty="0" smtClean="0"/>
          </a:p>
          <a:p>
            <a:pPr marL="919163" lvl="1" indent="-342900" algn="r"/>
            <a:r>
              <a:rPr lang="en-US" sz="1800" dirty="0" smtClean="0"/>
              <a:t>W</a:t>
            </a:r>
            <a:r>
              <a:rPr lang="en-US" sz="1800" dirty="0"/>
              <a:t>. E. Deming (attributed)</a:t>
            </a:r>
          </a:p>
          <a:p>
            <a:pPr marL="347663" indent="-347663"/>
            <a:endParaRPr lang="en-US" b="1" dirty="0"/>
          </a:p>
          <a:p>
            <a:endParaRPr lang="en-US" dirty="0"/>
          </a:p>
        </p:txBody>
      </p:sp>
    </p:spTree>
    <p:custDataLst>
      <p:tags r:id="rId1"/>
    </p:custDataLst>
    <p:extLst>
      <p:ext uri="{BB962C8B-B14F-4D97-AF65-F5344CB8AC3E}">
        <p14:creationId xmlns:p14="http://schemas.microsoft.com/office/powerpoint/2010/main" xmlns="" val="46490479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2"/>
          <p:cNvPicPr>
            <a:picLocks noChangeAspect="1" noChangeArrowheads="1"/>
          </p:cNvPicPr>
          <p:nvPr/>
        </p:nvPicPr>
        <p:blipFill>
          <a:blip r:embed="rId2" cstate="print"/>
          <a:srcRect/>
          <a:stretch>
            <a:fillRect/>
          </a:stretch>
        </p:blipFill>
        <p:spPr bwMode="auto">
          <a:xfrm>
            <a:off x="467749" y="990600"/>
            <a:ext cx="7569767" cy="5105400"/>
          </a:xfrm>
          <a:prstGeom prst="rect">
            <a:avLst/>
          </a:prstGeom>
          <a:noFill/>
          <a:ln w="9525">
            <a:noFill/>
            <a:miter lim="800000"/>
            <a:headEnd/>
            <a:tailEnd/>
          </a:ln>
        </p:spPr>
      </p:pic>
      <p:sp>
        <p:nvSpPr>
          <p:cNvPr id="3" name="Right Arrow 2"/>
          <p:cNvSpPr/>
          <p:nvPr/>
        </p:nvSpPr>
        <p:spPr>
          <a:xfrm>
            <a:off x="1752601" y="1752600"/>
            <a:ext cx="9779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Tree>
    <p:extLst>
      <p:ext uri="{BB962C8B-B14F-4D97-AF65-F5344CB8AC3E}">
        <p14:creationId xmlns:p14="http://schemas.microsoft.com/office/powerpoint/2010/main" xmlns="" val="273977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latin typeface="Calibri" pitchFamily="34" charset="0"/>
              </a:rPr>
              <a:t>Question 1: What Are We Trying to Accomplish?</a:t>
            </a:r>
            <a:endParaRPr lang="en-US" sz="3600" b="1" dirty="0">
              <a:latin typeface="Calibri" pitchFamily="34" charset="0"/>
            </a:endParaRPr>
          </a:p>
        </p:txBody>
      </p:sp>
      <p:sp>
        <p:nvSpPr>
          <p:cNvPr id="3" name="Subtitle 2"/>
          <p:cNvSpPr>
            <a:spLocks noGrp="1"/>
          </p:cNvSpPr>
          <p:nvPr>
            <p:ph sz="half" idx="1"/>
          </p:nvPr>
        </p:nvSpPr>
        <p:spPr>
          <a:xfrm>
            <a:off x="655447" y="1239838"/>
            <a:ext cx="4038600" cy="4530725"/>
          </a:xfrm>
        </p:spPr>
        <p:txBody>
          <a:bodyPr/>
          <a:lstStyle/>
          <a:p>
            <a:endParaRPr lang="en-US" dirty="0" smtClean="0">
              <a:latin typeface="Calibri" pitchFamily="34" charset="0"/>
            </a:endParaRPr>
          </a:p>
          <a:p>
            <a:pPr marL="0" indent="0">
              <a:buNone/>
            </a:pPr>
            <a:r>
              <a:rPr lang="en-US" sz="3600" dirty="0" smtClean="0">
                <a:latin typeface="Calibri" pitchFamily="34" charset="0"/>
              </a:rPr>
              <a:t>Aim statement:</a:t>
            </a:r>
          </a:p>
          <a:p>
            <a:pPr lvl="1"/>
            <a:r>
              <a:rPr lang="en-US" sz="3200" dirty="0" smtClean="0">
                <a:latin typeface="Calibri" pitchFamily="34" charset="0"/>
              </a:rPr>
              <a:t>What?</a:t>
            </a:r>
          </a:p>
          <a:p>
            <a:pPr lvl="1"/>
            <a:r>
              <a:rPr lang="en-US" sz="3200" dirty="0" smtClean="0">
                <a:latin typeface="Calibri" pitchFamily="34" charset="0"/>
              </a:rPr>
              <a:t>For whom?</a:t>
            </a:r>
          </a:p>
          <a:p>
            <a:pPr lvl="1"/>
            <a:r>
              <a:rPr lang="en-US" sz="3200" dirty="0" smtClean="0">
                <a:latin typeface="Calibri" pitchFamily="34" charset="0"/>
              </a:rPr>
              <a:t>By when?</a:t>
            </a:r>
          </a:p>
          <a:p>
            <a:pPr lvl="1"/>
            <a:r>
              <a:rPr lang="en-US" sz="3200" dirty="0" smtClean="0">
                <a:latin typeface="Calibri" pitchFamily="34" charset="0"/>
              </a:rPr>
              <a:t>How much?</a:t>
            </a:r>
          </a:p>
          <a:p>
            <a:endParaRPr lang="en-US" dirty="0">
              <a:latin typeface="Calibri" pitchFamily="34" charset="0"/>
            </a:endParaRPr>
          </a:p>
        </p:txBody>
      </p:sp>
      <p:pic>
        <p:nvPicPr>
          <p:cNvPr id="13" name="Picture 7" descr="j0293844"/>
          <p:cNvPicPr>
            <a:picLocks noChangeAspect="1" noChangeArrowheads="1"/>
          </p:cNvPicPr>
          <p:nvPr/>
        </p:nvPicPr>
        <p:blipFill>
          <a:blip r:embed="rId2" cstate="print"/>
          <a:srcRect/>
          <a:stretch>
            <a:fillRect/>
          </a:stretch>
        </p:blipFill>
        <p:spPr bwMode="auto">
          <a:xfrm>
            <a:off x="5486401" y="2362200"/>
            <a:ext cx="2174875" cy="2286000"/>
          </a:xfrm>
          <a:prstGeom prst="rect">
            <a:avLst/>
          </a:prstGeom>
          <a:noFill/>
          <a:ln w="9525">
            <a:noFill/>
            <a:miter lim="800000"/>
            <a:headEnd/>
            <a:tailEnd/>
          </a:ln>
        </p:spPr>
      </p:pic>
    </p:spTree>
    <p:extLst>
      <p:ext uri="{BB962C8B-B14F-4D97-AF65-F5344CB8AC3E}">
        <p14:creationId xmlns:p14="http://schemas.microsoft.com/office/powerpoint/2010/main" xmlns="" val="23407685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2"/>
          <p:cNvSpPr>
            <a:spLocks noGrp="1" noChangeArrowheads="1"/>
          </p:cNvSpPr>
          <p:nvPr>
            <p:ph type="title"/>
          </p:nvPr>
        </p:nvSpPr>
        <p:spPr/>
        <p:txBody>
          <a:bodyPr>
            <a:normAutofit/>
          </a:bodyPr>
          <a:lstStyle/>
          <a:p>
            <a:r>
              <a:rPr lang="en-US" dirty="0" smtClean="0"/>
              <a:t>Why?</a:t>
            </a:r>
            <a:endParaRPr lang="en-US" dirty="0"/>
          </a:p>
        </p:txBody>
      </p:sp>
      <p:sp>
        <p:nvSpPr>
          <p:cNvPr id="457732" name="Rectangle 4"/>
          <p:cNvSpPr>
            <a:spLocks noGrp="1" noChangeArrowheads="1"/>
          </p:cNvSpPr>
          <p:nvPr>
            <p:ph type="body" idx="1"/>
          </p:nvPr>
        </p:nvSpPr>
        <p:spPr>
          <a:xfrm>
            <a:off x="495300" y="1219200"/>
            <a:ext cx="8153400" cy="4114800"/>
          </a:xfrm>
        </p:spPr>
        <p:txBody>
          <a:bodyPr>
            <a:noAutofit/>
          </a:bodyPr>
          <a:lstStyle/>
          <a:p>
            <a:pPr>
              <a:lnSpc>
                <a:spcPct val="90000"/>
              </a:lnSpc>
            </a:pPr>
            <a:r>
              <a:rPr lang="en-US" sz="2800" dirty="0" smtClean="0"/>
              <a:t>Traits of High Performing Teams</a:t>
            </a:r>
          </a:p>
          <a:p>
            <a:pPr lvl="1">
              <a:lnSpc>
                <a:spcPct val="90000"/>
              </a:lnSpc>
            </a:pPr>
            <a:r>
              <a:rPr lang="en-US" dirty="0" smtClean="0">
                <a:solidFill>
                  <a:srgbClr val="FF0000"/>
                </a:solidFill>
              </a:rPr>
              <a:t>Clear </a:t>
            </a:r>
            <a:r>
              <a:rPr lang="en-US" dirty="0">
                <a:solidFill>
                  <a:srgbClr val="FF0000"/>
                </a:solidFill>
              </a:rPr>
              <a:t>roles and responsibilities </a:t>
            </a:r>
            <a:endParaRPr lang="en-US" dirty="0" smtClean="0">
              <a:solidFill>
                <a:srgbClr val="FF0000"/>
              </a:solidFill>
            </a:endParaRPr>
          </a:p>
          <a:p>
            <a:pPr lvl="1">
              <a:lnSpc>
                <a:spcPct val="90000"/>
              </a:lnSpc>
            </a:pPr>
            <a:r>
              <a:rPr lang="en-US" dirty="0" smtClean="0">
                <a:solidFill>
                  <a:srgbClr val="FF0000"/>
                </a:solidFill>
              </a:rPr>
              <a:t>A </a:t>
            </a:r>
            <a:r>
              <a:rPr lang="en-US" dirty="0">
                <a:solidFill>
                  <a:srgbClr val="FF0000"/>
                </a:solidFill>
              </a:rPr>
              <a:t>clear, valued and shared </a:t>
            </a:r>
            <a:r>
              <a:rPr lang="en-US" dirty="0" smtClean="0">
                <a:solidFill>
                  <a:srgbClr val="FF0000"/>
                </a:solidFill>
              </a:rPr>
              <a:t>vision</a:t>
            </a:r>
          </a:p>
          <a:p>
            <a:pPr lvl="1">
              <a:lnSpc>
                <a:spcPct val="90000"/>
              </a:lnSpc>
            </a:pPr>
            <a:r>
              <a:rPr lang="en-US" dirty="0" smtClean="0"/>
              <a:t>Optimize resources</a:t>
            </a:r>
          </a:p>
          <a:p>
            <a:pPr lvl="1">
              <a:lnSpc>
                <a:spcPct val="90000"/>
              </a:lnSpc>
            </a:pPr>
            <a:r>
              <a:rPr lang="en-US" dirty="0" smtClean="0"/>
              <a:t>Strong </a:t>
            </a:r>
            <a:r>
              <a:rPr lang="en-US" dirty="0"/>
              <a:t>team </a:t>
            </a:r>
            <a:r>
              <a:rPr lang="en-US" dirty="0" smtClean="0"/>
              <a:t>leadership</a:t>
            </a:r>
          </a:p>
          <a:p>
            <a:pPr lvl="1">
              <a:lnSpc>
                <a:spcPct val="90000"/>
              </a:lnSpc>
            </a:pPr>
            <a:r>
              <a:rPr lang="en-US" dirty="0" smtClean="0"/>
              <a:t>Provide </a:t>
            </a:r>
            <a:r>
              <a:rPr lang="en-US" dirty="0"/>
              <a:t>regular feedback </a:t>
            </a:r>
            <a:endParaRPr lang="en-US" dirty="0" smtClean="0"/>
          </a:p>
          <a:p>
            <a:pPr lvl="1">
              <a:lnSpc>
                <a:spcPct val="90000"/>
              </a:lnSpc>
            </a:pPr>
            <a:r>
              <a:rPr lang="en-US" dirty="0" smtClean="0"/>
              <a:t>Develop </a:t>
            </a:r>
            <a:r>
              <a:rPr lang="en-US" dirty="0"/>
              <a:t>a strong sense of collective trust, team identity and </a:t>
            </a:r>
            <a:r>
              <a:rPr lang="en-US" dirty="0" smtClean="0"/>
              <a:t>confidence</a:t>
            </a:r>
          </a:p>
          <a:p>
            <a:pPr lvl="1">
              <a:lnSpc>
                <a:spcPct val="90000"/>
              </a:lnSpc>
            </a:pPr>
            <a:r>
              <a:rPr lang="en-US" dirty="0" smtClean="0"/>
              <a:t>Create </a:t>
            </a:r>
            <a:r>
              <a:rPr lang="en-US" dirty="0"/>
              <a:t>mechanisms to cooperate, coordinate and generate ongoing </a:t>
            </a:r>
            <a:r>
              <a:rPr lang="en-US" dirty="0" smtClean="0"/>
              <a:t>collaboration</a:t>
            </a:r>
          </a:p>
          <a:p>
            <a:pPr lvl="1">
              <a:lnSpc>
                <a:spcPct val="90000"/>
              </a:lnSpc>
            </a:pPr>
            <a:r>
              <a:rPr lang="en-US" dirty="0" smtClean="0"/>
              <a:t>Manage </a:t>
            </a:r>
            <a:r>
              <a:rPr lang="en-US" dirty="0"/>
              <a:t>and optimize performance outcomes</a:t>
            </a:r>
            <a:r>
              <a:rPr lang="en-US" dirty="0">
                <a:solidFill>
                  <a:srgbClr val="000000"/>
                </a:solidFill>
              </a:rPr>
              <a:t> </a:t>
            </a:r>
          </a:p>
        </p:txBody>
      </p:sp>
      <p:sp>
        <p:nvSpPr>
          <p:cNvPr id="457733" name="Text Box 5"/>
          <p:cNvSpPr txBox="1">
            <a:spLocks noChangeArrowheads="1"/>
          </p:cNvSpPr>
          <p:nvPr/>
        </p:nvSpPr>
        <p:spPr bwMode="auto">
          <a:xfrm>
            <a:off x="3048000" y="5943600"/>
            <a:ext cx="2514600" cy="457200"/>
          </a:xfrm>
          <a:prstGeom prst="rect">
            <a:avLst/>
          </a:prstGeom>
          <a:noFill/>
          <a:ln w="9525">
            <a:noFill/>
            <a:miter lim="800000"/>
            <a:headEnd/>
            <a:tailEnd/>
          </a:ln>
          <a:effectLst/>
        </p:spPr>
        <p:txBody>
          <a:bodyPr>
            <a:spAutoFit/>
          </a:bodyPr>
          <a:lstStyle/>
          <a:p>
            <a:pPr>
              <a:spcBef>
                <a:spcPct val="50000"/>
              </a:spcBef>
            </a:pPr>
            <a:r>
              <a:rPr lang="en-US">
                <a:solidFill>
                  <a:schemeClr val="bg1"/>
                </a:solidFill>
              </a:rPr>
              <a:t>TeamSTEPPS</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Footer Placeholder 3"/>
          <p:cNvSpPr txBox="1">
            <a:spLocks noGrp="1"/>
          </p:cNvSpPr>
          <p:nvPr/>
        </p:nvSpPr>
        <p:spPr bwMode="auto">
          <a:xfrm>
            <a:off x="1600200" y="6153150"/>
            <a:ext cx="5410200" cy="476250"/>
          </a:xfrm>
          <a:prstGeom prst="rect">
            <a:avLst/>
          </a:prstGeom>
          <a:noFill/>
          <a:ln w="9525">
            <a:noFill/>
            <a:miter lim="800000"/>
            <a:headEnd/>
            <a:tailEnd/>
          </a:ln>
        </p:spPr>
        <p:txBody>
          <a:bodyPr/>
          <a:lstStyle/>
          <a:p>
            <a:pPr algn="ctr"/>
            <a:endParaRPr lang="en-US" sz="1400">
              <a:solidFill>
                <a:srgbClr val="262626"/>
              </a:solidFill>
            </a:endParaRPr>
          </a:p>
          <a:p>
            <a:pPr algn="ctr"/>
            <a:endParaRPr lang="en-US" sz="1400">
              <a:solidFill>
                <a:srgbClr val="262626"/>
              </a:solidFill>
            </a:endParaRPr>
          </a:p>
        </p:txBody>
      </p:sp>
      <p:sp>
        <p:nvSpPr>
          <p:cNvPr id="21507" name="Slide Number Placeholder 4"/>
          <p:cNvSpPr txBox="1">
            <a:spLocks noGrp="1"/>
          </p:cNvSpPr>
          <p:nvPr/>
        </p:nvSpPr>
        <p:spPr bwMode="auto">
          <a:xfrm>
            <a:off x="457200" y="6151563"/>
            <a:ext cx="914400" cy="476250"/>
          </a:xfrm>
          <a:prstGeom prst="rect">
            <a:avLst/>
          </a:prstGeom>
          <a:noFill/>
          <a:ln w="9525">
            <a:noFill/>
            <a:miter lim="800000"/>
            <a:headEnd/>
            <a:tailEnd/>
          </a:ln>
        </p:spPr>
        <p:txBody>
          <a:bodyPr/>
          <a:lstStyle/>
          <a:p>
            <a:endParaRPr lang="en-US" sz="1400">
              <a:solidFill>
                <a:srgbClr val="262626"/>
              </a:solidFill>
            </a:endParaRPr>
          </a:p>
          <a:p>
            <a:fld id="{8EAE1689-BC98-4E42-B630-92FFDB9AACCB}" type="slidenum">
              <a:rPr lang="en-US" sz="1400">
                <a:solidFill>
                  <a:srgbClr val="262626"/>
                </a:solidFill>
              </a:rPr>
              <a:pPr/>
              <a:t>18</a:t>
            </a:fld>
            <a:endParaRPr lang="en-US" sz="1400">
              <a:solidFill>
                <a:srgbClr val="262626"/>
              </a:solidFill>
            </a:endParaRPr>
          </a:p>
        </p:txBody>
      </p:sp>
      <p:sp>
        <p:nvSpPr>
          <p:cNvPr id="21508" name="Rectangle 2"/>
          <p:cNvSpPr>
            <a:spLocks noGrp="1" noChangeArrowheads="1"/>
          </p:cNvSpPr>
          <p:nvPr>
            <p:ph type="title"/>
          </p:nvPr>
        </p:nvSpPr>
        <p:spPr/>
        <p:txBody>
          <a:bodyPr>
            <a:normAutofit fontScale="90000"/>
          </a:bodyPr>
          <a:lstStyle/>
          <a:p>
            <a:r>
              <a:rPr lang="en-US" b="1" i="1" dirty="0" smtClean="0">
                <a:latin typeface="Calibri" pitchFamily="34" charset="0"/>
              </a:rPr>
              <a:t>What are We Trying To Accomplish?</a:t>
            </a:r>
          </a:p>
        </p:txBody>
      </p:sp>
      <p:sp>
        <p:nvSpPr>
          <p:cNvPr id="338947" name="Rectangle 3"/>
          <p:cNvSpPr>
            <a:spLocks noGrp="1" noChangeArrowheads="1"/>
          </p:cNvSpPr>
          <p:nvPr>
            <p:ph idx="1"/>
          </p:nvPr>
        </p:nvSpPr>
        <p:spPr/>
        <p:txBody>
          <a:bodyPr/>
          <a:lstStyle/>
          <a:p>
            <a:pPr>
              <a:buFont typeface="Wingdings" pitchFamily="2" charset="2"/>
              <a:buNone/>
            </a:pPr>
            <a:r>
              <a:rPr lang="en-US" dirty="0" smtClean="0">
                <a:latin typeface="Calibri" pitchFamily="34" charset="0"/>
              </a:rPr>
              <a:t>The AIM is</a:t>
            </a:r>
          </a:p>
          <a:p>
            <a:r>
              <a:rPr lang="en-US" dirty="0" smtClean="0">
                <a:latin typeface="Calibri" pitchFamily="34" charset="0"/>
              </a:rPr>
              <a:t>Not just a vague desire to do better</a:t>
            </a:r>
          </a:p>
          <a:p>
            <a:r>
              <a:rPr lang="en-US" dirty="0" smtClean="0">
                <a:latin typeface="Calibri" pitchFamily="34" charset="0"/>
              </a:rPr>
              <a:t>A commitment to achieve measured improvement</a:t>
            </a:r>
          </a:p>
          <a:p>
            <a:pPr lvl="1"/>
            <a:r>
              <a:rPr lang="en-US" dirty="0" smtClean="0">
                <a:latin typeface="Calibri" pitchFamily="34" charset="0"/>
              </a:rPr>
              <a:t>In a specific </a:t>
            </a:r>
            <a:r>
              <a:rPr lang="en-US" i="1" dirty="0" smtClean="0">
                <a:latin typeface="Calibri" pitchFamily="34" charset="0"/>
              </a:rPr>
              <a:t>system</a:t>
            </a:r>
          </a:p>
          <a:p>
            <a:pPr lvl="1"/>
            <a:r>
              <a:rPr lang="en-US" dirty="0" smtClean="0">
                <a:latin typeface="Calibri" pitchFamily="34" charset="0"/>
              </a:rPr>
              <a:t>With a definite </a:t>
            </a:r>
            <a:r>
              <a:rPr lang="en-US" i="1" dirty="0" smtClean="0">
                <a:latin typeface="Calibri" pitchFamily="34" charset="0"/>
              </a:rPr>
              <a:t>timeline</a:t>
            </a:r>
          </a:p>
          <a:p>
            <a:pPr lvl="1"/>
            <a:r>
              <a:rPr lang="en-US" dirty="0" smtClean="0">
                <a:latin typeface="Calibri" pitchFamily="34" charset="0"/>
              </a:rPr>
              <a:t>And numeric </a:t>
            </a:r>
            <a:r>
              <a:rPr lang="en-US" i="1" dirty="0" smtClean="0">
                <a:latin typeface="Calibri" pitchFamily="34" charset="0"/>
              </a:rPr>
              <a:t>goals</a:t>
            </a:r>
          </a:p>
        </p:txBody>
      </p:sp>
    </p:spTree>
    <p:extLst>
      <p:ext uri="{BB962C8B-B14F-4D97-AF65-F5344CB8AC3E}">
        <p14:creationId xmlns:p14="http://schemas.microsoft.com/office/powerpoint/2010/main" xmlns="" val="40787143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38947">
                                            <p:txEl>
                                              <p:pRg st="0" end="0"/>
                                            </p:txEl>
                                          </p:spTgt>
                                        </p:tgtEl>
                                        <p:attrNameLst>
                                          <p:attrName>style.visibility</p:attrName>
                                        </p:attrNameLst>
                                      </p:cBhvr>
                                      <p:to>
                                        <p:strVal val="visible"/>
                                      </p:to>
                                    </p:set>
                                    <p:animEffect transition="in" filter="dissolve">
                                      <p:cBhvr>
                                        <p:cTn id="7" dur="500"/>
                                        <p:tgtEl>
                                          <p:spTgt spid="3389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8947">
                                            <p:txEl>
                                              <p:pRg st="1" end="1"/>
                                            </p:txEl>
                                          </p:spTgt>
                                        </p:tgtEl>
                                        <p:attrNameLst>
                                          <p:attrName>style.visibility</p:attrName>
                                        </p:attrNameLst>
                                      </p:cBhvr>
                                      <p:to>
                                        <p:strVal val="visible"/>
                                      </p:to>
                                    </p:set>
                                    <p:animEffect transition="in" filter="dissolve">
                                      <p:cBhvr>
                                        <p:cTn id="12" dur="500"/>
                                        <p:tgtEl>
                                          <p:spTgt spid="3389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8947">
                                            <p:txEl>
                                              <p:pRg st="2" end="2"/>
                                            </p:txEl>
                                          </p:spTgt>
                                        </p:tgtEl>
                                        <p:attrNameLst>
                                          <p:attrName>style.visibility</p:attrName>
                                        </p:attrNameLst>
                                      </p:cBhvr>
                                      <p:to>
                                        <p:strVal val="visible"/>
                                      </p:to>
                                    </p:set>
                                    <p:animEffect transition="in" filter="dissolve">
                                      <p:cBhvr>
                                        <p:cTn id="17" dur="500"/>
                                        <p:tgtEl>
                                          <p:spTgt spid="338947">
                                            <p:txEl>
                                              <p:pRg st="2" end="2"/>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38947">
                                            <p:txEl>
                                              <p:pRg st="3" end="3"/>
                                            </p:txEl>
                                          </p:spTgt>
                                        </p:tgtEl>
                                        <p:attrNameLst>
                                          <p:attrName>style.visibility</p:attrName>
                                        </p:attrNameLst>
                                      </p:cBhvr>
                                      <p:to>
                                        <p:strVal val="visible"/>
                                      </p:to>
                                    </p:set>
                                    <p:animEffect transition="in" filter="dissolve">
                                      <p:cBhvr>
                                        <p:cTn id="20" dur="500"/>
                                        <p:tgtEl>
                                          <p:spTgt spid="338947">
                                            <p:txEl>
                                              <p:pRg st="3" end="3"/>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38947">
                                            <p:txEl>
                                              <p:pRg st="4" end="4"/>
                                            </p:txEl>
                                          </p:spTgt>
                                        </p:tgtEl>
                                        <p:attrNameLst>
                                          <p:attrName>style.visibility</p:attrName>
                                        </p:attrNameLst>
                                      </p:cBhvr>
                                      <p:to>
                                        <p:strVal val="visible"/>
                                      </p:to>
                                    </p:set>
                                    <p:animEffect transition="in" filter="dissolve">
                                      <p:cBhvr>
                                        <p:cTn id="23" dur="500"/>
                                        <p:tgtEl>
                                          <p:spTgt spid="338947">
                                            <p:txEl>
                                              <p:pRg st="4" end="4"/>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338947">
                                            <p:txEl>
                                              <p:pRg st="5" end="5"/>
                                            </p:txEl>
                                          </p:spTgt>
                                        </p:tgtEl>
                                        <p:attrNameLst>
                                          <p:attrName>style.visibility</p:attrName>
                                        </p:attrNameLst>
                                      </p:cBhvr>
                                      <p:to>
                                        <p:strVal val="visible"/>
                                      </p:to>
                                    </p:set>
                                    <p:animEffect transition="in" filter="dissolve">
                                      <p:cBhvr>
                                        <p:cTn id="26" dur="500"/>
                                        <p:tgtEl>
                                          <p:spTgt spid="3389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7"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Smart AIMS</a:t>
            </a:r>
            <a:endParaRPr lang="en-US" dirty="0"/>
          </a:p>
        </p:txBody>
      </p:sp>
      <p:sp>
        <p:nvSpPr>
          <p:cNvPr id="4" name="Content Placeholder 3"/>
          <p:cNvSpPr>
            <a:spLocks noGrp="1"/>
          </p:cNvSpPr>
          <p:nvPr>
            <p:ph sz="half" idx="1"/>
          </p:nvPr>
        </p:nvSpPr>
        <p:spPr/>
        <p:txBody>
          <a:bodyPr/>
          <a:lstStyle/>
          <a:p>
            <a:r>
              <a:rPr lang="en-US" dirty="0" smtClean="0"/>
              <a:t>SMART aims</a:t>
            </a:r>
          </a:p>
          <a:p>
            <a:pPr lvl="1"/>
            <a:r>
              <a:rPr lang="en-US" dirty="0" smtClean="0"/>
              <a:t>Specific</a:t>
            </a:r>
          </a:p>
          <a:p>
            <a:pPr lvl="1"/>
            <a:r>
              <a:rPr lang="en-US" dirty="0" smtClean="0"/>
              <a:t>Measureable</a:t>
            </a:r>
          </a:p>
          <a:p>
            <a:pPr lvl="1"/>
            <a:r>
              <a:rPr lang="en-US" dirty="0" smtClean="0"/>
              <a:t>Achievable</a:t>
            </a:r>
          </a:p>
          <a:p>
            <a:pPr lvl="1"/>
            <a:r>
              <a:rPr lang="en-US" dirty="0" smtClean="0"/>
              <a:t>Realistic</a:t>
            </a:r>
          </a:p>
          <a:p>
            <a:pPr lvl="1"/>
            <a:r>
              <a:rPr lang="en-US" dirty="0" smtClean="0"/>
              <a:t>Time bound</a:t>
            </a:r>
          </a:p>
          <a:p>
            <a:pPr lvl="1"/>
            <a:endParaRPr lang="en-US" dirty="0" smtClean="0"/>
          </a:p>
        </p:txBody>
      </p:sp>
      <p:pic>
        <p:nvPicPr>
          <p:cNvPr id="6" name="Picture 3" descr="MCj04370950000[1]"/>
          <p:cNvPicPr>
            <a:picLocks noGrp="1" noChangeAspect="1" noChangeArrowheads="1"/>
          </p:cNvPicPr>
          <p:nvPr>
            <p:ph sz="half" idx="2"/>
          </p:nvPr>
        </p:nvPicPr>
        <p:blipFill>
          <a:blip r:embed="rId3" cstate="print"/>
          <a:srcRect/>
          <a:stretch>
            <a:fillRect/>
          </a:stretch>
        </p:blipFill>
        <p:spPr bwMode="auto">
          <a:xfrm>
            <a:off x="5420591" y="2652993"/>
            <a:ext cx="2493819" cy="2420471"/>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5" name="Text Placeholder 4"/>
          <p:cNvSpPr>
            <a:spLocks noGrp="1"/>
          </p:cNvSpPr>
          <p:nvPr>
            <p:ph type="body" idx="1"/>
          </p:nvPr>
        </p:nvSpPr>
        <p:spPr/>
        <p:txBody>
          <a:bodyPr/>
          <a:lstStyle/>
          <a:p>
            <a:r>
              <a:rPr lang="en-US" dirty="0" smtClean="0"/>
              <a:t>From…</a:t>
            </a:r>
            <a:endParaRPr lang="en-US" dirty="0"/>
          </a:p>
        </p:txBody>
      </p:sp>
      <p:sp>
        <p:nvSpPr>
          <p:cNvPr id="6" name="Content Placeholder 5"/>
          <p:cNvSpPr>
            <a:spLocks noGrp="1"/>
          </p:cNvSpPr>
          <p:nvPr>
            <p:ph sz="half" idx="2"/>
          </p:nvPr>
        </p:nvSpPr>
        <p:spPr/>
        <p:txBody>
          <a:bodyPr/>
          <a:lstStyle/>
          <a:p>
            <a:r>
              <a:rPr lang="en-US" dirty="0" smtClean="0"/>
              <a:t>Improve our FOBT return rates.</a:t>
            </a:r>
          </a:p>
          <a:p>
            <a:pPr>
              <a:buNone/>
            </a:pPr>
            <a:endParaRPr lang="en-US" dirty="0"/>
          </a:p>
        </p:txBody>
      </p:sp>
      <p:sp>
        <p:nvSpPr>
          <p:cNvPr id="7" name="Text Placeholder 6"/>
          <p:cNvSpPr>
            <a:spLocks noGrp="1"/>
          </p:cNvSpPr>
          <p:nvPr>
            <p:ph type="body" sz="quarter" idx="3"/>
          </p:nvPr>
        </p:nvSpPr>
        <p:spPr/>
        <p:txBody>
          <a:bodyPr/>
          <a:lstStyle/>
          <a:p>
            <a:r>
              <a:rPr lang="en-US" dirty="0" smtClean="0"/>
              <a:t>To…</a:t>
            </a:r>
            <a:endParaRPr lang="en-US" dirty="0"/>
          </a:p>
        </p:txBody>
      </p:sp>
      <p:sp>
        <p:nvSpPr>
          <p:cNvPr id="8" name="Content Placeholder 7"/>
          <p:cNvSpPr>
            <a:spLocks noGrp="1"/>
          </p:cNvSpPr>
          <p:nvPr>
            <p:ph sz="quarter" idx="4"/>
          </p:nvPr>
        </p:nvSpPr>
        <p:spPr/>
        <p:txBody>
          <a:bodyPr>
            <a:normAutofit fontScale="85000" lnSpcReduction="10000"/>
          </a:bodyPr>
          <a:lstStyle/>
          <a:p>
            <a:r>
              <a:rPr lang="en-US" dirty="0" smtClean="0"/>
              <a:t>Between October 2015 and July 4</a:t>
            </a:r>
            <a:r>
              <a:rPr lang="en-US" baseline="30000" dirty="0" smtClean="0"/>
              <a:t>th</a:t>
            </a:r>
            <a:r>
              <a:rPr lang="en-US" dirty="0" smtClean="0"/>
              <a:t>, 2016, improve our FOBT return rates to 60% (currently at median of 15% return rate). We will accomplish this by focusing on:</a:t>
            </a:r>
          </a:p>
          <a:p>
            <a:pPr lvl="1"/>
            <a:r>
              <a:rPr lang="en-US" dirty="0" smtClean="0"/>
              <a:t>Refining calendar for reminder letter and phone list generation to improve efficiency and return rates</a:t>
            </a:r>
          </a:p>
          <a:p>
            <a:pPr lvl="1"/>
            <a:r>
              <a:rPr lang="en-US" dirty="0" smtClean="0"/>
              <a:t>Develop and implement promotion strategy to increase uptake of FOBT screen</a:t>
            </a:r>
          </a:p>
          <a:p>
            <a:pPr lvl="1"/>
            <a:r>
              <a:rPr lang="en-US" dirty="0" smtClean="0"/>
              <a:t>Focused education strategy with patients and with staff</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2000"/>
                                        <p:tgtEl>
                                          <p:spTgt spid="8">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Effect transition="in" filter="fade">
                                      <p:cBhvr>
                                        <p:cTn id="15" dur="2000"/>
                                        <p:tgtEl>
                                          <p:spTgt spid="8">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Effect transition="in" filter="fade">
                                      <p:cBhvr>
                                        <p:cTn id="18" dur="2000"/>
                                        <p:tgtEl>
                                          <p:spTgt spid="8">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Effect transition="in" filter="fade">
                                      <p:cBhvr>
                                        <p:cTn id="21" dur="20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P spid="8"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5" name="Text Placeholder 4"/>
          <p:cNvSpPr>
            <a:spLocks noGrp="1"/>
          </p:cNvSpPr>
          <p:nvPr>
            <p:ph type="body" idx="1"/>
          </p:nvPr>
        </p:nvSpPr>
        <p:spPr/>
        <p:txBody>
          <a:bodyPr/>
          <a:lstStyle/>
          <a:p>
            <a:r>
              <a:rPr lang="en-US" dirty="0" smtClean="0"/>
              <a:t>From…</a:t>
            </a:r>
            <a:endParaRPr lang="en-US" dirty="0"/>
          </a:p>
        </p:txBody>
      </p:sp>
      <p:sp>
        <p:nvSpPr>
          <p:cNvPr id="6" name="Content Placeholder 5"/>
          <p:cNvSpPr>
            <a:spLocks noGrp="1"/>
          </p:cNvSpPr>
          <p:nvPr>
            <p:ph sz="half" idx="2"/>
          </p:nvPr>
        </p:nvSpPr>
        <p:spPr/>
        <p:txBody>
          <a:bodyPr/>
          <a:lstStyle/>
          <a:p>
            <a:r>
              <a:rPr lang="en-US" dirty="0" smtClean="0"/>
              <a:t>Reduce % readmissions w/in 30 days (Primary care practice).</a:t>
            </a:r>
          </a:p>
          <a:p>
            <a:endParaRPr lang="en-US" dirty="0"/>
          </a:p>
        </p:txBody>
      </p:sp>
      <p:sp>
        <p:nvSpPr>
          <p:cNvPr id="7" name="Text Placeholder 6"/>
          <p:cNvSpPr>
            <a:spLocks noGrp="1"/>
          </p:cNvSpPr>
          <p:nvPr>
            <p:ph type="body" sz="quarter" idx="3"/>
          </p:nvPr>
        </p:nvSpPr>
        <p:spPr/>
        <p:txBody>
          <a:bodyPr/>
          <a:lstStyle/>
          <a:p>
            <a:r>
              <a:rPr lang="en-US" dirty="0" smtClean="0"/>
              <a:t>To…</a:t>
            </a:r>
            <a:endParaRPr lang="en-US" dirty="0"/>
          </a:p>
        </p:txBody>
      </p:sp>
      <p:sp>
        <p:nvSpPr>
          <p:cNvPr id="8" name="Content Placeholder 7"/>
          <p:cNvSpPr>
            <a:spLocks noGrp="1"/>
          </p:cNvSpPr>
          <p:nvPr>
            <p:ph sz="quarter" idx="4"/>
          </p:nvPr>
        </p:nvSpPr>
        <p:spPr/>
        <p:txBody>
          <a:bodyPr>
            <a:normAutofit lnSpcReduction="10000"/>
          </a:bodyPr>
          <a:lstStyle/>
          <a:p>
            <a:r>
              <a:rPr lang="en-US" dirty="0" smtClean="0"/>
              <a:t>Between October 2015 and July 4</a:t>
            </a:r>
            <a:r>
              <a:rPr lang="en-US" baseline="30000" dirty="0" smtClean="0"/>
              <a:t>th</a:t>
            </a:r>
            <a:r>
              <a:rPr lang="en-US" dirty="0" smtClean="0"/>
              <a:t>, 2016, participate in a quality improvement (QI) collaborative to decrease potentially avoidable 30-day hospital all cause readmissions by 5% (This equates to approximately 2 fewer patients from our practice each month being readmitted.)</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5" name="Text Placeholder 4"/>
          <p:cNvSpPr>
            <a:spLocks noGrp="1"/>
          </p:cNvSpPr>
          <p:nvPr>
            <p:ph type="body" idx="1"/>
          </p:nvPr>
        </p:nvSpPr>
        <p:spPr/>
        <p:txBody>
          <a:bodyPr/>
          <a:lstStyle/>
          <a:p>
            <a:r>
              <a:rPr lang="en-US" dirty="0" smtClean="0"/>
              <a:t>From…</a:t>
            </a:r>
            <a:endParaRPr lang="en-US" dirty="0"/>
          </a:p>
        </p:txBody>
      </p:sp>
      <p:sp>
        <p:nvSpPr>
          <p:cNvPr id="6" name="Content Placeholder 5"/>
          <p:cNvSpPr>
            <a:spLocks noGrp="1"/>
          </p:cNvSpPr>
          <p:nvPr>
            <p:ph sz="half" idx="2"/>
          </p:nvPr>
        </p:nvSpPr>
        <p:spPr/>
        <p:txBody>
          <a:bodyPr/>
          <a:lstStyle/>
          <a:p>
            <a:r>
              <a:rPr lang="en-US" dirty="0" smtClean="0"/>
              <a:t>Reduce the time that it takes for us to follow up with patients on abnormal test results. </a:t>
            </a:r>
          </a:p>
          <a:p>
            <a:endParaRPr lang="en-US" dirty="0" smtClean="0"/>
          </a:p>
        </p:txBody>
      </p:sp>
      <p:sp>
        <p:nvSpPr>
          <p:cNvPr id="7" name="Text Placeholder 6"/>
          <p:cNvSpPr>
            <a:spLocks noGrp="1"/>
          </p:cNvSpPr>
          <p:nvPr>
            <p:ph type="body" sz="quarter" idx="3"/>
          </p:nvPr>
        </p:nvSpPr>
        <p:spPr/>
        <p:txBody>
          <a:bodyPr/>
          <a:lstStyle/>
          <a:p>
            <a:r>
              <a:rPr lang="en-US" dirty="0" smtClean="0"/>
              <a:t>To…</a:t>
            </a:r>
            <a:endParaRPr lang="en-US" dirty="0"/>
          </a:p>
        </p:txBody>
      </p:sp>
      <p:sp>
        <p:nvSpPr>
          <p:cNvPr id="8" name="Content Placeholder 7"/>
          <p:cNvSpPr>
            <a:spLocks noGrp="1"/>
          </p:cNvSpPr>
          <p:nvPr>
            <p:ph sz="quarter" idx="4"/>
          </p:nvPr>
        </p:nvSpPr>
        <p:spPr/>
        <p:txBody>
          <a:bodyPr>
            <a:normAutofit/>
          </a:bodyPr>
          <a:lstStyle/>
          <a:p>
            <a:r>
              <a:rPr lang="en-US" dirty="0" smtClean="0"/>
              <a:t>By January 1</a:t>
            </a:r>
            <a:r>
              <a:rPr lang="en-US" baseline="30000" dirty="0" smtClean="0"/>
              <a:t>st</a:t>
            </a:r>
            <a:r>
              <a:rPr lang="en-US" dirty="0" smtClean="0"/>
              <a:t>, 2016, it will be documented that 90% of our patients with abnormal test results were contacted  about their results w/in 24 hours of receipt from the lab and a plan in place for follow up to those results.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Your Project Aim? (See worksheet.)</a:t>
            </a:r>
            <a:endParaRPr lang="en-US" dirty="0"/>
          </a:p>
        </p:txBody>
      </p:sp>
      <p:sp>
        <p:nvSpPr>
          <p:cNvPr id="4" name="Content Placeholder 3"/>
          <p:cNvSpPr>
            <a:spLocks noGrp="1"/>
          </p:cNvSpPr>
          <p:nvPr>
            <p:ph sz="half" idx="1"/>
          </p:nvPr>
        </p:nvSpPr>
        <p:spPr/>
        <p:txBody>
          <a:bodyPr/>
          <a:lstStyle/>
          <a:p>
            <a:r>
              <a:rPr lang="en-US" dirty="0" smtClean="0"/>
              <a:t>SMART aims</a:t>
            </a:r>
          </a:p>
          <a:p>
            <a:pPr lvl="1"/>
            <a:r>
              <a:rPr lang="en-US" dirty="0" smtClean="0"/>
              <a:t>Specific</a:t>
            </a:r>
          </a:p>
          <a:p>
            <a:pPr lvl="1"/>
            <a:r>
              <a:rPr lang="en-US" dirty="0" smtClean="0"/>
              <a:t>Measureable</a:t>
            </a:r>
          </a:p>
          <a:p>
            <a:pPr lvl="1"/>
            <a:r>
              <a:rPr lang="en-US" dirty="0" smtClean="0"/>
              <a:t>Achievable</a:t>
            </a:r>
          </a:p>
          <a:p>
            <a:pPr lvl="1"/>
            <a:r>
              <a:rPr lang="en-US" dirty="0" smtClean="0"/>
              <a:t>Realistic</a:t>
            </a:r>
          </a:p>
          <a:p>
            <a:pPr lvl="1"/>
            <a:r>
              <a:rPr lang="en-US" dirty="0" smtClean="0"/>
              <a:t>Time bound</a:t>
            </a:r>
          </a:p>
          <a:p>
            <a:pPr lvl="1"/>
            <a:endParaRPr lang="en-US" dirty="0" smtClean="0"/>
          </a:p>
        </p:txBody>
      </p:sp>
      <p:pic>
        <p:nvPicPr>
          <p:cNvPr id="6" name="Picture 3" descr="MCj04370950000[1]"/>
          <p:cNvPicPr>
            <a:picLocks noGrp="1" noChangeAspect="1" noChangeArrowheads="1"/>
          </p:cNvPicPr>
          <p:nvPr>
            <p:ph sz="half" idx="2"/>
          </p:nvPr>
        </p:nvPicPr>
        <p:blipFill>
          <a:blip r:embed="rId3" cstate="print"/>
          <a:stretch>
            <a:fillRect/>
          </a:stretch>
        </p:blipFill>
        <p:spPr bwMode="auto">
          <a:xfrm>
            <a:off x="5638800" y="3657600"/>
            <a:ext cx="2743200" cy="27432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2"/>
          <p:cNvPicPr>
            <a:picLocks noChangeAspect="1" noChangeArrowheads="1"/>
          </p:cNvPicPr>
          <p:nvPr/>
        </p:nvPicPr>
        <p:blipFill>
          <a:blip r:embed="rId2" cstate="print"/>
          <a:srcRect/>
          <a:stretch>
            <a:fillRect/>
          </a:stretch>
        </p:blipFill>
        <p:spPr bwMode="auto">
          <a:xfrm>
            <a:off x="762000" y="1219200"/>
            <a:ext cx="7543800" cy="4800600"/>
          </a:xfrm>
          <a:prstGeom prst="rect">
            <a:avLst/>
          </a:prstGeom>
          <a:noFill/>
          <a:ln w="9525">
            <a:noFill/>
            <a:miter lim="800000"/>
            <a:headEnd/>
            <a:tailEnd/>
          </a:ln>
        </p:spPr>
      </p:pic>
      <p:sp>
        <p:nvSpPr>
          <p:cNvPr id="5" name="Right Arrow 4"/>
          <p:cNvSpPr/>
          <p:nvPr/>
        </p:nvSpPr>
        <p:spPr>
          <a:xfrm>
            <a:off x="1828801" y="2514600"/>
            <a:ext cx="9779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Tree>
    <p:extLst>
      <p:ext uri="{BB962C8B-B14F-4D97-AF65-F5344CB8AC3E}">
        <p14:creationId xmlns:p14="http://schemas.microsoft.com/office/powerpoint/2010/main" xmlns="" val="3530963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14339" name="Rectangle 3"/>
          <p:cNvSpPr>
            <a:spLocks noGrp="1" noChangeArrowheads="1"/>
          </p:cNvSpPr>
          <p:nvPr>
            <p:ph idx="1"/>
          </p:nvPr>
        </p:nvSpPr>
        <p:spPr/>
        <p:txBody>
          <a:bodyPr>
            <a:normAutofit/>
          </a:bodyPr>
          <a:lstStyle/>
          <a:p>
            <a:pPr>
              <a:buFont typeface="Arial" panose="020B0604020202020204" pitchFamily="34" charset="0"/>
              <a:buChar char="•"/>
            </a:pPr>
            <a:r>
              <a:rPr lang="en-US" sz="2800" dirty="0" smtClean="0"/>
              <a:t>Outcome measures</a:t>
            </a:r>
          </a:p>
          <a:p>
            <a:pPr>
              <a:buFont typeface="Arial" panose="020B0604020202020204" pitchFamily="34" charset="0"/>
              <a:buChar char="•"/>
            </a:pPr>
            <a:endParaRPr lang="en-US" sz="2800" dirty="0" smtClean="0"/>
          </a:p>
          <a:p>
            <a:pPr>
              <a:buFont typeface="Arial" panose="020B0604020202020204" pitchFamily="34" charset="0"/>
              <a:buChar char="•"/>
            </a:pPr>
            <a:r>
              <a:rPr lang="en-US" sz="2800" dirty="0" smtClean="0"/>
              <a:t>Process measures</a:t>
            </a:r>
          </a:p>
          <a:p>
            <a:pPr>
              <a:buFont typeface="Arial" panose="020B0604020202020204" pitchFamily="34" charset="0"/>
              <a:buChar char="•"/>
            </a:pPr>
            <a:endParaRPr lang="en-US" sz="2800" dirty="0" smtClean="0"/>
          </a:p>
          <a:p>
            <a:pPr>
              <a:buFont typeface="Arial" panose="020B0604020202020204" pitchFamily="34" charset="0"/>
              <a:buChar char="•"/>
            </a:pPr>
            <a:r>
              <a:rPr lang="en-US" sz="2800" dirty="0" smtClean="0"/>
              <a:t>Structural measures (if useful)</a:t>
            </a:r>
          </a:p>
          <a:p>
            <a:pPr>
              <a:buFont typeface="Arial" panose="020B0604020202020204" pitchFamily="34" charset="0"/>
              <a:buChar char="•"/>
            </a:pPr>
            <a:endParaRPr lang="en-US" sz="2800" dirty="0" smtClean="0"/>
          </a:p>
          <a:p>
            <a:pPr>
              <a:buFont typeface="Arial" panose="020B0604020202020204" pitchFamily="34" charset="0"/>
              <a:buChar char="•"/>
            </a:pPr>
            <a:r>
              <a:rPr lang="en-US" sz="2800" dirty="0" smtClean="0"/>
              <a:t>Balancing measures (if useful)</a:t>
            </a:r>
            <a:r>
              <a:rPr lang="en-US" sz="2800" b="1" dirty="0" smtClean="0"/>
              <a:t/>
            </a:r>
            <a:br>
              <a:rPr lang="en-US" sz="2800" b="1" dirty="0" smtClean="0"/>
            </a:br>
            <a:endParaRPr lang="en-US" sz="2800" b="1" dirty="0" smtClean="0"/>
          </a:p>
        </p:txBody>
      </p:sp>
      <p:pic>
        <p:nvPicPr>
          <p:cNvPr id="14340" name="Picture 4"/>
          <p:cNvPicPr>
            <a:picLocks noGrp="1" noChangeAspect="1" noChangeArrowheads="1"/>
          </p:cNvPicPr>
          <p:nvPr>
            <p:ph sz="half" idx="4294967295"/>
          </p:nvPr>
        </p:nvPicPr>
        <p:blipFill>
          <a:blip r:embed="rId3" cstate="print"/>
          <a:stretch>
            <a:fillRect/>
          </a:stretch>
        </p:blipFill>
        <p:spPr>
          <a:xfrm>
            <a:off x="5854700" y="1600200"/>
            <a:ext cx="3289300" cy="3281363"/>
          </a:xfrm>
        </p:spPr>
      </p:pic>
    </p:spTree>
    <p:extLst>
      <p:ext uri="{BB962C8B-B14F-4D97-AF65-F5344CB8AC3E}">
        <p14:creationId xmlns:p14="http://schemas.microsoft.com/office/powerpoint/2010/main" xmlns="" val="4517839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Measures for Improvement Projects</a:t>
            </a:r>
            <a:endParaRPr lang="en-US" dirty="0"/>
          </a:p>
        </p:txBody>
      </p:sp>
      <p:sp>
        <p:nvSpPr>
          <p:cNvPr id="5" name="Text Placeholder 4"/>
          <p:cNvSpPr>
            <a:spLocks noGrp="1"/>
          </p:cNvSpPr>
          <p:nvPr>
            <p:ph type="body" idx="1"/>
          </p:nvPr>
        </p:nvSpPr>
        <p:spPr/>
        <p:txBody>
          <a:bodyPr/>
          <a:lstStyle/>
          <a:p>
            <a:r>
              <a:rPr lang="en-US" dirty="0" smtClean="0"/>
              <a:t>Increasing FOBT Return Rates</a:t>
            </a:r>
            <a:endParaRPr lang="en-US" dirty="0"/>
          </a:p>
        </p:txBody>
      </p:sp>
      <p:sp>
        <p:nvSpPr>
          <p:cNvPr id="6" name="Content Placeholder 5"/>
          <p:cNvSpPr>
            <a:spLocks noGrp="1"/>
          </p:cNvSpPr>
          <p:nvPr>
            <p:ph sz="half" idx="2"/>
          </p:nvPr>
        </p:nvSpPr>
        <p:spPr/>
        <p:txBody>
          <a:bodyPr>
            <a:normAutofit/>
          </a:bodyPr>
          <a:lstStyle/>
          <a:p>
            <a:r>
              <a:rPr lang="en-US" dirty="0" smtClean="0"/>
              <a:t>Outcome</a:t>
            </a:r>
          </a:p>
          <a:p>
            <a:pPr lvl="1"/>
            <a:r>
              <a:rPr lang="en-US" dirty="0" smtClean="0"/>
              <a:t>Overall FOBT return rate</a:t>
            </a:r>
          </a:p>
          <a:p>
            <a:r>
              <a:rPr lang="en-US" dirty="0" smtClean="0"/>
              <a:t>Process</a:t>
            </a:r>
          </a:p>
          <a:p>
            <a:pPr lvl="1"/>
            <a:r>
              <a:rPr lang="en-US" dirty="0" smtClean="0"/>
              <a:t>Percent of patients with reminder calls returning FOBT.</a:t>
            </a:r>
          </a:p>
          <a:p>
            <a:pPr lvl="1"/>
            <a:r>
              <a:rPr lang="en-US" dirty="0" smtClean="0"/>
              <a:t>Percent charts with documentation that patient received and understood instructions for FOBT.</a:t>
            </a:r>
          </a:p>
        </p:txBody>
      </p:sp>
      <p:sp>
        <p:nvSpPr>
          <p:cNvPr id="8" name="Content Placeholder 7"/>
          <p:cNvSpPr>
            <a:spLocks noGrp="1"/>
          </p:cNvSpPr>
          <p:nvPr>
            <p:ph sz="quarter" idx="4"/>
          </p:nvPr>
        </p:nvSpPr>
        <p:spPr/>
        <p:txBody>
          <a:bodyPr>
            <a:normAutofit/>
          </a:bodyPr>
          <a:lstStyle/>
          <a:p>
            <a:r>
              <a:rPr lang="en-US" dirty="0" smtClean="0"/>
              <a:t>Structure</a:t>
            </a:r>
          </a:p>
          <a:p>
            <a:pPr lvl="1"/>
            <a:r>
              <a:rPr lang="en-US" dirty="0" smtClean="0"/>
              <a:t>Availability of convenient way to get FOBT returned to the practice.</a:t>
            </a:r>
          </a:p>
          <a:p>
            <a:pPr lvl="1"/>
            <a:r>
              <a:rPr lang="en-US" dirty="0" smtClean="0"/>
              <a:t>FOBT covered by insurance.</a:t>
            </a:r>
          </a:p>
          <a:p>
            <a:r>
              <a:rPr lang="en-US" dirty="0" smtClean="0"/>
              <a:t>Balancing</a:t>
            </a:r>
          </a:p>
          <a:p>
            <a:pPr lvl="1"/>
            <a:r>
              <a:rPr lang="en-US" dirty="0" smtClean="0"/>
              <a:t>Length of office visits.</a:t>
            </a:r>
          </a:p>
          <a:p>
            <a:pPr lvl="1"/>
            <a:r>
              <a:rPr lang="en-US" dirty="0" smtClean="0"/>
              <a:t>Patient satisfaction.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wipe(down)">
                                      <p:cBhvr>
                                        <p:cTn id="10" dur="500"/>
                                        <p:tgtEl>
                                          <p:spTgt spid="8">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wipe(down)">
                                      <p:cBhvr>
                                        <p:cTn id="13" dur="500"/>
                                        <p:tgtEl>
                                          <p:spTgt spid="8">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wipe(down)">
                                      <p:cBhvr>
                                        <p:cTn id="16" dur="500"/>
                                        <p:tgtEl>
                                          <p:spTgt spid="8">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wipe(down)">
                                      <p:cBhvr>
                                        <p:cTn id="19" dur="500"/>
                                        <p:tgtEl>
                                          <p:spTgt spid="8">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8">
                                            <p:txEl>
                                              <p:pRg st="5" end="5"/>
                                            </p:txEl>
                                          </p:spTgt>
                                        </p:tgtEl>
                                        <p:attrNameLst>
                                          <p:attrName>style.visibility</p:attrName>
                                        </p:attrNameLst>
                                      </p:cBhvr>
                                      <p:to>
                                        <p:strVal val="visible"/>
                                      </p:to>
                                    </p:set>
                                    <p:animEffect transition="in" filter="wipe(down)">
                                      <p:cBhvr>
                                        <p:cTn id="2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Measures for Improvement Projects</a:t>
            </a:r>
            <a:endParaRPr lang="en-US" dirty="0"/>
          </a:p>
        </p:txBody>
      </p:sp>
      <p:sp>
        <p:nvSpPr>
          <p:cNvPr id="5" name="Text Placeholder 4"/>
          <p:cNvSpPr>
            <a:spLocks noGrp="1"/>
          </p:cNvSpPr>
          <p:nvPr>
            <p:ph type="body" idx="1"/>
          </p:nvPr>
        </p:nvSpPr>
        <p:spPr/>
        <p:txBody>
          <a:bodyPr>
            <a:normAutofit fontScale="85000" lnSpcReduction="20000"/>
          </a:bodyPr>
          <a:lstStyle/>
          <a:p>
            <a:r>
              <a:rPr lang="en-US" dirty="0" smtClean="0"/>
              <a:t>Primary Care Practice Collaborative to Reduce Readmissions</a:t>
            </a:r>
            <a:endParaRPr lang="en-US" dirty="0"/>
          </a:p>
        </p:txBody>
      </p:sp>
      <p:sp>
        <p:nvSpPr>
          <p:cNvPr id="6" name="Content Placeholder 5"/>
          <p:cNvSpPr>
            <a:spLocks noGrp="1"/>
          </p:cNvSpPr>
          <p:nvPr>
            <p:ph sz="half" idx="2"/>
          </p:nvPr>
        </p:nvSpPr>
        <p:spPr/>
        <p:txBody>
          <a:bodyPr>
            <a:normAutofit fontScale="85000" lnSpcReduction="20000"/>
          </a:bodyPr>
          <a:lstStyle/>
          <a:p>
            <a:r>
              <a:rPr lang="en-US" dirty="0" smtClean="0"/>
              <a:t>Outcome</a:t>
            </a:r>
          </a:p>
          <a:p>
            <a:pPr lvl="1"/>
            <a:r>
              <a:rPr lang="en-US" dirty="0" smtClean="0"/>
              <a:t>% of patients with same cause readmissions to the hospital w/in 30 days</a:t>
            </a:r>
          </a:p>
          <a:p>
            <a:r>
              <a:rPr lang="en-US" dirty="0" smtClean="0"/>
              <a:t>Process</a:t>
            </a:r>
          </a:p>
          <a:p>
            <a:pPr lvl="1"/>
            <a:r>
              <a:rPr lang="en-US" dirty="0" smtClean="0"/>
              <a:t>% of patients d/c from hospital with call w/in 48 hours of d/c.</a:t>
            </a:r>
          </a:p>
          <a:p>
            <a:pPr lvl="1"/>
            <a:r>
              <a:rPr lang="en-US" dirty="0" smtClean="0"/>
              <a:t>% of patients seen in office w/in 7 days of d/c.</a:t>
            </a:r>
          </a:p>
          <a:p>
            <a:pPr lvl="1"/>
            <a:r>
              <a:rPr lang="en-US" dirty="0" smtClean="0"/>
              <a:t>% of patients with medication reconciliation done during office visit.</a:t>
            </a:r>
          </a:p>
          <a:p>
            <a:pPr lvl="1"/>
            <a:r>
              <a:rPr lang="en-US" dirty="0" smtClean="0"/>
              <a:t>% of patients informed of how to access emergency care services (other than hospital admission) if need be.</a:t>
            </a:r>
          </a:p>
        </p:txBody>
      </p:sp>
      <p:sp>
        <p:nvSpPr>
          <p:cNvPr id="8" name="Content Placeholder 7"/>
          <p:cNvSpPr>
            <a:spLocks noGrp="1"/>
          </p:cNvSpPr>
          <p:nvPr>
            <p:ph sz="quarter" idx="4"/>
          </p:nvPr>
        </p:nvSpPr>
        <p:spPr>
          <a:xfrm>
            <a:off x="4645026" y="1600201"/>
            <a:ext cx="4041775" cy="4525963"/>
          </a:xfrm>
        </p:spPr>
        <p:txBody>
          <a:bodyPr>
            <a:normAutofit fontScale="77500" lnSpcReduction="20000"/>
          </a:bodyPr>
          <a:lstStyle/>
          <a:p>
            <a:r>
              <a:rPr lang="en-US" dirty="0" smtClean="0"/>
              <a:t>Structure</a:t>
            </a:r>
          </a:p>
          <a:p>
            <a:pPr lvl="1"/>
            <a:r>
              <a:rPr lang="en-US" dirty="0" smtClean="0"/>
              <a:t>Availability of alternative services to provide care (home health, extended practice hours, community care teams, etc.).</a:t>
            </a:r>
          </a:p>
          <a:p>
            <a:pPr lvl="1"/>
            <a:r>
              <a:rPr lang="en-US" dirty="0" smtClean="0"/>
              <a:t>Availability of transportation services for patients to get to f/u appointments.</a:t>
            </a:r>
          </a:p>
          <a:p>
            <a:pPr lvl="1"/>
            <a:r>
              <a:rPr lang="en-US" dirty="0" smtClean="0"/>
              <a:t>% of patients with phones—reliable ways to be reached.</a:t>
            </a:r>
          </a:p>
          <a:p>
            <a:pPr lvl="1"/>
            <a:r>
              <a:rPr lang="en-US" dirty="0" smtClean="0"/>
              <a:t>Practice teams participating in all interventions of the collaborative (phone calls, meetings, etc.)</a:t>
            </a:r>
          </a:p>
          <a:p>
            <a:pPr lvl="1"/>
            <a:r>
              <a:rPr lang="en-US" dirty="0" smtClean="0"/>
              <a:t>Collaborative faculty assessment.</a:t>
            </a:r>
          </a:p>
          <a:p>
            <a:r>
              <a:rPr lang="en-US" dirty="0" smtClean="0"/>
              <a:t>Balancing</a:t>
            </a:r>
          </a:p>
          <a:p>
            <a:pPr lvl="1"/>
            <a:r>
              <a:rPr lang="en-US" dirty="0" smtClean="0"/>
              <a:t>Cost to staff extended and weekend hours.</a:t>
            </a:r>
          </a:p>
          <a:p>
            <a:pPr lvl="1"/>
            <a:r>
              <a:rPr lang="en-US" dirty="0" smtClean="0"/>
              <a:t>Staff capacity/burn out.</a:t>
            </a:r>
          </a:p>
          <a:p>
            <a:pPr lvl="1"/>
            <a:r>
              <a:rPr lang="en-US" dirty="0" smtClean="0"/>
              <a:t>Length of office visits.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2000"/>
                                        <p:tgtEl>
                                          <p:spTgt spid="8">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2000"/>
                                        <p:tgtEl>
                                          <p:spTgt spid="8">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fade">
                                      <p:cBhvr>
                                        <p:cTn id="16" dur="2000"/>
                                        <p:tgtEl>
                                          <p:spTgt spid="8">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fade">
                                      <p:cBhvr>
                                        <p:cTn id="19" dur="2000"/>
                                        <p:tgtEl>
                                          <p:spTgt spid="8">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xEl>
                                              <p:pRg st="5" end="5"/>
                                            </p:txEl>
                                          </p:spTgt>
                                        </p:tgtEl>
                                        <p:attrNameLst>
                                          <p:attrName>style.visibility</p:attrName>
                                        </p:attrNameLst>
                                      </p:cBhvr>
                                      <p:to>
                                        <p:strVal val="visible"/>
                                      </p:to>
                                    </p:set>
                                    <p:animEffect transition="in" filter="fade">
                                      <p:cBhvr>
                                        <p:cTn id="22" dur="2000"/>
                                        <p:tgtEl>
                                          <p:spTgt spid="8">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xEl>
                                              <p:pRg st="6" end="6"/>
                                            </p:txEl>
                                          </p:spTgt>
                                        </p:tgtEl>
                                        <p:attrNameLst>
                                          <p:attrName>style.visibility</p:attrName>
                                        </p:attrNameLst>
                                      </p:cBhvr>
                                      <p:to>
                                        <p:strVal val="visible"/>
                                      </p:to>
                                    </p:set>
                                    <p:animEffect transition="in" filter="fade">
                                      <p:cBhvr>
                                        <p:cTn id="25" dur="2000"/>
                                        <p:tgtEl>
                                          <p:spTgt spid="8">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xEl>
                                              <p:pRg st="7" end="7"/>
                                            </p:txEl>
                                          </p:spTgt>
                                        </p:tgtEl>
                                        <p:attrNameLst>
                                          <p:attrName>style.visibility</p:attrName>
                                        </p:attrNameLst>
                                      </p:cBhvr>
                                      <p:to>
                                        <p:strVal val="visible"/>
                                      </p:to>
                                    </p:set>
                                    <p:animEffect transition="in" filter="fade">
                                      <p:cBhvr>
                                        <p:cTn id="28" dur="2000"/>
                                        <p:tgtEl>
                                          <p:spTgt spid="8">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animEffect transition="in" filter="fade">
                                      <p:cBhvr>
                                        <p:cTn id="31" dur="2000"/>
                                        <p:tgtEl>
                                          <p:spTgt spid="8">
                                            <p:txEl>
                                              <p:pRg st="8" end="8"/>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
                                            <p:txEl>
                                              <p:pRg st="9" end="9"/>
                                            </p:txEl>
                                          </p:spTgt>
                                        </p:tgtEl>
                                        <p:attrNameLst>
                                          <p:attrName>style.visibility</p:attrName>
                                        </p:attrNameLst>
                                      </p:cBhvr>
                                      <p:to>
                                        <p:strVal val="visible"/>
                                      </p:to>
                                    </p:set>
                                    <p:animEffect transition="in" filter="fade">
                                      <p:cBhvr>
                                        <p:cTn id="34" dur="2000"/>
                                        <p:tgtEl>
                                          <p:spTgt spid="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Measures for Improvement Projects</a:t>
            </a:r>
            <a:endParaRPr lang="en-US" dirty="0"/>
          </a:p>
        </p:txBody>
      </p:sp>
      <p:sp>
        <p:nvSpPr>
          <p:cNvPr id="5" name="Text Placeholder 4"/>
          <p:cNvSpPr>
            <a:spLocks noGrp="1"/>
          </p:cNvSpPr>
          <p:nvPr>
            <p:ph type="body" idx="1"/>
          </p:nvPr>
        </p:nvSpPr>
        <p:spPr/>
        <p:txBody>
          <a:bodyPr>
            <a:normAutofit fontScale="92500" lnSpcReduction="20000"/>
          </a:bodyPr>
          <a:lstStyle/>
          <a:p>
            <a:r>
              <a:rPr lang="en-US" dirty="0" smtClean="0"/>
              <a:t>Reduce time for f/u to abnormal test results</a:t>
            </a:r>
            <a:endParaRPr lang="en-US" dirty="0"/>
          </a:p>
        </p:txBody>
      </p:sp>
      <p:sp>
        <p:nvSpPr>
          <p:cNvPr id="6" name="Content Placeholder 5"/>
          <p:cNvSpPr>
            <a:spLocks noGrp="1"/>
          </p:cNvSpPr>
          <p:nvPr>
            <p:ph sz="half" idx="2"/>
          </p:nvPr>
        </p:nvSpPr>
        <p:spPr/>
        <p:txBody>
          <a:bodyPr>
            <a:normAutofit fontScale="92500" lnSpcReduction="20000"/>
          </a:bodyPr>
          <a:lstStyle/>
          <a:p>
            <a:r>
              <a:rPr lang="en-US" dirty="0" smtClean="0"/>
              <a:t>Outcome</a:t>
            </a:r>
          </a:p>
          <a:p>
            <a:pPr lvl="1"/>
            <a:r>
              <a:rPr lang="en-US" dirty="0" smtClean="0"/>
              <a:t>% of patients with abnormal test results where documented contact w/in 24 hours of receipt of test result</a:t>
            </a:r>
          </a:p>
          <a:p>
            <a:pPr lvl="1"/>
            <a:r>
              <a:rPr lang="en-US" dirty="0" smtClean="0"/>
              <a:t>% of patients with documented f/u plan</a:t>
            </a:r>
          </a:p>
          <a:p>
            <a:r>
              <a:rPr lang="en-US" dirty="0" smtClean="0"/>
              <a:t>Process</a:t>
            </a:r>
          </a:p>
          <a:p>
            <a:pPr lvl="1"/>
            <a:r>
              <a:rPr lang="en-US" dirty="0" smtClean="0"/>
              <a:t>Turnaround time from time the lab sends test results until time seen by a provider who can take action</a:t>
            </a:r>
          </a:p>
          <a:p>
            <a:pPr lvl="1"/>
            <a:r>
              <a:rPr lang="en-US" dirty="0" smtClean="0"/>
              <a:t>Average number of calls that need to be made to contact patient</a:t>
            </a:r>
          </a:p>
          <a:p>
            <a:pPr lvl="1"/>
            <a:endParaRPr lang="en-US" dirty="0" smtClean="0"/>
          </a:p>
          <a:p>
            <a:pPr lvl="1"/>
            <a:endParaRPr lang="en-US" dirty="0" smtClean="0"/>
          </a:p>
        </p:txBody>
      </p:sp>
      <p:sp>
        <p:nvSpPr>
          <p:cNvPr id="8" name="Content Placeholder 7"/>
          <p:cNvSpPr>
            <a:spLocks noGrp="1"/>
          </p:cNvSpPr>
          <p:nvPr>
            <p:ph sz="quarter" idx="4"/>
          </p:nvPr>
        </p:nvSpPr>
        <p:spPr/>
        <p:txBody>
          <a:bodyPr>
            <a:normAutofit/>
          </a:bodyPr>
          <a:lstStyle/>
          <a:p>
            <a:r>
              <a:rPr lang="en-US" dirty="0" smtClean="0"/>
              <a:t>Structure</a:t>
            </a:r>
          </a:p>
          <a:p>
            <a:pPr lvl="1"/>
            <a:r>
              <a:rPr lang="en-US" dirty="0" smtClean="0"/>
              <a:t>Call scheduling system in place.</a:t>
            </a:r>
          </a:p>
          <a:p>
            <a:pPr lvl="1"/>
            <a:r>
              <a:rPr lang="en-US" dirty="0" smtClean="0"/>
              <a:t>Access.</a:t>
            </a:r>
          </a:p>
          <a:p>
            <a:pPr lvl="1"/>
            <a:r>
              <a:rPr lang="en-US" dirty="0" smtClean="0"/>
              <a:t>Appropriate notification time parameters defined.</a:t>
            </a:r>
          </a:p>
          <a:p>
            <a:r>
              <a:rPr lang="en-US" dirty="0" smtClean="0"/>
              <a:t>Balancing</a:t>
            </a:r>
          </a:p>
          <a:p>
            <a:pPr lvl="1"/>
            <a:r>
              <a:rPr lang="en-US" dirty="0" smtClean="0"/>
              <a:t>Patient satisfaction.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wipe(down)">
                                      <p:cBhvr>
                                        <p:cTn id="10" dur="500"/>
                                        <p:tgtEl>
                                          <p:spTgt spid="8">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wipe(down)">
                                      <p:cBhvr>
                                        <p:cTn id="13" dur="500"/>
                                        <p:tgtEl>
                                          <p:spTgt spid="8">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wipe(down)">
                                      <p:cBhvr>
                                        <p:cTn id="16" dur="500"/>
                                        <p:tgtEl>
                                          <p:spTgt spid="8">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wipe(down)">
                                      <p:cBhvr>
                                        <p:cTn id="19" dur="500"/>
                                        <p:tgtEl>
                                          <p:spTgt spid="8">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8">
                                            <p:txEl>
                                              <p:pRg st="5" end="5"/>
                                            </p:txEl>
                                          </p:spTgt>
                                        </p:tgtEl>
                                        <p:attrNameLst>
                                          <p:attrName>style.visibility</p:attrName>
                                        </p:attrNameLst>
                                      </p:cBhvr>
                                      <p:to>
                                        <p:strVal val="visible"/>
                                      </p:to>
                                    </p:set>
                                    <p:animEffect transition="in" filter="wipe(down)">
                                      <p:cBhvr>
                                        <p:cTn id="2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a:bodyPr>
          <a:lstStyle/>
          <a:p>
            <a:pPr eaLnBrk="1" hangingPunct="1">
              <a:defRPr/>
            </a:pPr>
            <a:r>
              <a:rPr lang="en-US" dirty="0" smtClean="0"/>
              <a:t>Measures for Improvement</a:t>
            </a:r>
          </a:p>
        </p:txBody>
      </p:sp>
      <p:sp>
        <p:nvSpPr>
          <p:cNvPr id="50179" name="Rectangle 3"/>
          <p:cNvSpPr>
            <a:spLocks noGrp="1" noChangeArrowheads="1"/>
          </p:cNvSpPr>
          <p:nvPr>
            <p:ph idx="1"/>
          </p:nvPr>
        </p:nvSpPr>
        <p:spPr/>
        <p:txBody>
          <a:bodyPr>
            <a:noAutofit/>
          </a:bodyPr>
          <a:lstStyle/>
          <a:p>
            <a:pPr lvl="1" eaLnBrk="1" hangingPunct="1">
              <a:defRPr/>
            </a:pPr>
            <a:r>
              <a:rPr lang="en-US" dirty="0" smtClean="0"/>
              <a:t>Measures are used to bring new knowledge into daily practice</a:t>
            </a:r>
          </a:p>
          <a:p>
            <a:pPr lvl="1" eaLnBrk="1" hangingPunct="1">
              <a:defRPr/>
            </a:pPr>
            <a:r>
              <a:rPr lang="en-US" dirty="0" smtClean="0"/>
              <a:t>Measures tell a story; goals give a reference point</a:t>
            </a:r>
          </a:p>
          <a:p>
            <a:pPr lvl="1" eaLnBrk="1" hangingPunct="1">
              <a:defRPr/>
            </a:pPr>
            <a:r>
              <a:rPr lang="en-US" dirty="0" smtClean="0"/>
              <a:t>In improvement we need “just enough” data to learn and inform the next change/test/PDSA</a:t>
            </a:r>
          </a:p>
          <a:p>
            <a:pPr lvl="1">
              <a:defRPr/>
            </a:pPr>
            <a:r>
              <a:rPr lang="en-US" dirty="0" smtClean="0"/>
              <a:t>Plot data over time--tracking a few key measures over time is the single most powerful tool a team can use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a:bodyPr>
          <a:lstStyle/>
          <a:p>
            <a:pPr eaLnBrk="1" hangingPunct="1">
              <a:defRPr/>
            </a:pPr>
            <a:r>
              <a:rPr lang="en-US" dirty="0" smtClean="0"/>
              <a:t>Qualitative &amp; Quantitative</a:t>
            </a:r>
          </a:p>
        </p:txBody>
      </p:sp>
      <p:sp>
        <p:nvSpPr>
          <p:cNvPr id="50179" name="Rectangle 3"/>
          <p:cNvSpPr>
            <a:spLocks noGrp="1" noChangeArrowheads="1"/>
          </p:cNvSpPr>
          <p:nvPr>
            <p:ph type="body" sz="half" idx="1"/>
          </p:nvPr>
        </p:nvSpPr>
        <p:spPr>
          <a:xfrm>
            <a:off x="457200" y="1752600"/>
            <a:ext cx="4038600" cy="4114800"/>
          </a:xfrm>
        </p:spPr>
        <p:txBody>
          <a:bodyPr>
            <a:normAutofit fontScale="92500" lnSpcReduction="20000"/>
          </a:bodyPr>
          <a:lstStyle/>
          <a:p>
            <a:r>
              <a:rPr lang="en-US" dirty="0" smtClean="0">
                <a:latin typeface="Calibri" pitchFamily="34" charset="0"/>
              </a:rPr>
              <a:t>Sources</a:t>
            </a:r>
          </a:p>
          <a:p>
            <a:pPr lvl="1">
              <a:buFont typeface="Arial" panose="020B0604020202020204" pitchFamily="34" charset="0"/>
              <a:buChar char="•"/>
            </a:pPr>
            <a:r>
              <a:rPr lang="en-US" sz="2600" dirty="0" smtClean="0">
                <a:latin typeface="Calibri" pitchFamily="34" charset="0"/>
              </a:rPr>
              <a:t>Patient experience/satisfaction surveys</a:t>
            </a:r>
          </a:p>
          <a:p>
            <a:pPr lvl="1">
              <a:buFont typeface="Arial" panose="020B0604020202020204" pitchFamily="34" charset="0"/>
              <a:buChar char="•"/>
            </a:pPr>
            <a:r>
              <a:rPr lang="en-US" sz="2600" dirty="0" smtClean="0">
                <a:latin typeface="Calibri" pitchFamily="34" charset="0"/>
              </a:rPr>
              <a:t>Employee satisfaction surveys</a:t>
            </a:r>
          </a:p>
          <a:p>
            <a:pPr lvl="1">
              <a:buFont typeface="Arial" panose="020B0604020202020204" pitchFamily="34" charset="0"/>
              <a:buChar char="•"/>
            </a:pPr>
            <a:r>
              <a:rPr lang="en-US" sz="2600" dirty="0" smtClean="0">
                <a:latin typeface="Calibri" pitchFamily="34" charset="0"/>
              </a:rPr>
              <a:t>Solicited and unsolicited data - complaints, letters, cards, stories</a:t>
            </a:r>
          </a:p>
          <a:p>
            <a:pPr lvl="1">
              <a:buFont typeface="Arial" panose="020B0604020202020204" pitchFamily="34" charset="0"/>
              <a:buChar char="•"/>
            </a:pPr>
            <a:r>
              <a:rPr lang="en-US" sz="2600" dirty="0" smtClean="0">
                <a:latin typeface="Calibri" pitchFamily="34" charset="0"/>
              </a:rPr>
              <a:t>Interviews, focus groups</a:t>
            </a:r>
          </a:p>
          <a:p>
            <a:pPr lvl="1">
              <a:buFont typeface="Arial" panose="020B0604020202020204" pitchFamily="34" charset="0"/>
              <a:buChar char="•"/>
            </a:pPr>
            <a:r>
              <a:rPr lang="en-US" sz="2600" dirty="0" smtClean="0">
                <a:latin typeface="Calibri" pitchFamily="34" charset="0"/>
              </a:rPr>
              <a:t>Observation</a:t>
            </a:r>
          </a:p>
        </p:txBody>
      </p:sp>
      <p:pic>
        <p:nvPicPr>
          <p:cNvPr id="8" name="Picture 4" descr="MMj02054020000[1]"/>
          <p:cNvPicPr>
            <a:picLocks noChangeAspect="1" noChangeArrowheads="1" noCrop="1"/>
          </p:cNvPicPr>
          <p:nvPr/>
        </p:nvPicPr>
        <p:blipFill>
          <a:blip r:embed="rId3" cstate="print"/>
          <a:srcRect/>
          <a:stretch>
            <a:fillRect/>
          </a:stretch>
        </p:blipFill>
        <p:spPr bwMode="auto">
          <a:xfrm>
            <a:off x="4724400" y="1600200"/>
            <a:ext cx="2689109" cy="1998662"/>
          </a:xfrm>
          <a:prstGeom prst="rect">
            <a:avLst/>
          </a:prstGeom>
          <a:noFill/>
        </p:spPr>
      </p:pic>
      <p:pic>
        <p:nvPicPr>
          <p:cNvPr id="9" name="Picture 5" descr="MCj02906730000[1]"/>
          <p:cNvPicPr>
            <a:picLocks noGrp="1" noChangeAspect="1" noChangeArrowheads="1"/>
          </p:cNvPicPr>
          <p:nvPr>
            <p:ph sz="half" idx="2"/>
          </p:nvPr>
        </p:nvPicPr>
        <p:blipFill>
          <a:blip r:embed="rId4" cstate="print"/>
          <a:srcRect/>
          <a:stretch>
            <a:fillRect/>
          </a:stretch>
        </p:blipFill>
        <p:spPr bwMode="auto">
          <a:xfrm>
            <a:off x="5943600" y="4534971"/>
            <a:ext cx="2871457" cy="1681742"/>
          </a:xfrm>
          <a:prstGeom prst="rect">
            <a:avLst/>
          </a:prstGeom>
          <a:noFill/>
        </p:spPr>
      </p:pic>
      <p:sp>
        <p:nvSpPr>
          <p:cNvPr id="10" name="TextBox 9"/>
          <p:cNvSpPr txBox="1"/>
          <p:nvPr/>
        </p:nvSpPr>
        <p:spPr>
          <a:xfrm>
            <a:off x="5334000" y="3276600"/>
            <a:ext cx="1192955" cy="1569660"/>
          </a:xfrm>
          <a:prstGeom prst="rect">
            <a:avLst/>
          </a:prstGeom>
          <a:noFill/>
        </p:spPr>
        <p:txBody>
          <a:bodyPr wrap="none" rtlCol="0">
            <a:spAutoFit/>
          </a:bodyPr>
          <a:lstStyle/>
          <a:p>
            <a:r>
              <a:rPr lang="en-US" sz="9600" dirty="0" smtClean="0"/>
              <a:t>+</a:t>
            </a:r>
            <a:endParaRPr lang="en-US" sz="96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Measures for Your Project?</a:t>
            </a:r>
            <a:endParaRPr lang="en-US" dirty="0"/>
          </a:p>
        </p:txBody>
      </p:sp>
      <p:pic>
        <p:nvPicPr>
          <p:cNvPr id="5" name="Picture 4" descr="MMj02054020000[1]"/>
          <p:cNvPicPr>
            <a:picLocks noChangeAspect="1" noChangeArrowheads="1" noCrop="1"/>
          </p:cNvPicPr>
          <p:nvPr/>
        </p:nvPicPr>
        <p:blipFill>
          <a:blip r:embed="rId2" cstate="print"/>
          <a:srcRect/>
          <a:stretch>
            <a:fillRect/>
          </a:stretch>
        </p:blipFill>
        <p:spPr bwMode="auto">
          <a:xfrm>
            <a:off x="1219200" y="2133600"/>
            <a:ext cx="2689109" cy="1998662"/>
          </a:xfrm>
          <a:prstGeom prst="rect">
            <a:avLst/>
          </a:prstGeom>
          <a:noFill/>
        </p:spPr>
      </p:pic>
      <p:pic>
        <p:nvPicPr>
          <p:cNvPr id="6" name="Picture 5" descr="MCj02906730000[1]"/>
          <p:cNvPicPr>
            <a:picLocks noChangeAspect="1" noChangeArrowheads="1"/>
          </p:cNvPicPr>
          <p:nvPr/>
        </p:nvPicPr>
        <p:blipFill>
          <a:blip r:embed="rId3" cstate="print"/>
          <a:srcRect/>
          <a:stretch>
            <a:fillRect/>
          </a:stretch>
        </p:blipFill>
        <p:spPr bwMode="auto">
          <a:xfrm>
            <a:off x="5181600" y="3505200"/>
            <a:ext cx="2871457" cy="1681742"/>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2"/>
          <p:cNvPicPr>
            <a:picLocks noChangeAspect="1" noChangeArrowheads="1"/>
          </p:cNvPicPr>
          <p:nvPr/>
        </p:nvPicPr>
        <p:blipFill>
          <a:blip r:embed="rId2" cstate="print"/>
          <a:srcRect/>
          <a:stretch>
            <a:fillRect/>
          </a:stretch>
        </p:blipFill>
        <p:spPr bwMode="auto">
          <a:xfrm>
            <a:off x="1066800" y="914400"/>
            <a:ext cx="7162800" cy="5105400"/>
          </a:xfrm>
          <a:prstGeom prst="rect">
            <a:avLst/>
          </a:prstGeom>
          <a:noFill/>
          <a:ln w="9525">
            <a:noFill/>
            <a:miter lim="800000"/>
            <a:headEnd/>
            <a:tailEnd/>
          </a:ln>
        </p:spPr>
      </p:pic>
      <p:sp>
        <p:nvSpPr>
          <p:cNvPr id="5" name="Right Arrow 4"/>
          <p:cNvSpPr/>
          <p:nvPr/>
        </p:nvSpPr>
        <p:spPr>
          <a:xfrm>
            <a:off x="1905001" y="2952432"/>
            <a:ext cx="9779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Tree>
    <p:extLst>
      <p:ext uri="{BB962C8B-B14F-4D97-AF65-F5344CB8AC3E}">
        <p14:creationId xmlns:p14="http://schemas.microsoft.com/office/powerpoint/2010/main" xmlns="" val="103125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Many Places to Find Changes to Test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Research</a:t>
            </a:r>
          </a:p>
          <a:p>
            <a:r>
              <a:rPr lang="en-US" dirty="0" smtClean="0"/>
              <a:t>Evidence/Literature</a:t>
            </a:r>
          </a:p>
          <a:p>
            <a:r>
              <a:rPr lang="en-US" dirty="0" smtClean="0"/>
              <a:t>Experience</a:t>
            </a:r>
          </a:p>
          <a:p>
            <a:r>
              <a:rPr lang="en-US" dirty="0" smtClean="0"/>
              <a:t>Hunches/Ideas/Theories</a:t>
            </a:r>
          </a:p>
          <a:p>
            <a:r>
              <a:rPr lang="en-US" dirty="0" smtClean="0"/>
              <a:t>From Others</a:t>
            </a:r>
          </a:p>
          <a:p>
            <a:r>
              <a:rPr lang="en-US" dirty="0" smtClean="0"/>
              <a:t>Results of Assessment Using Improvement Tools (e.g., Flowcharts/flow maps)</a:t>
            </a:r>
          </a:p>
          <a:p>
            <a:r>
              <a:rPr lang="en-US" dirty="0" smtClean="0"/>
              <a:t>Generic Change Concepts (</a:t>
            </a:r>
            <a:r>
              <a:rPr lang="en-US" u="sng" dirty="0" smtClean="0">
                <a:solidFill>
                  <a:srgbClr val="262626"/>
                </a:solidFill>
              </a:rPr>
              <a:t>The Improvement Guide</a:t>
            </a:r>
            <a:r>
              <a:rPr lang="en-US" dirty="0" smtClean="0">
                <a:solidFill>
                  <a:srgbClr val="262626"/>
                </a:solidFill>
              </a:rPr>
              <a:t> 2</a:t>
            </a:r>
            <a:r>
              <a:rPr lang="en-US" baseline="30000" dirty="0" smtClean="0">
                <a:solidFill>
                  <a:srgbClr val="262626"/>
                </a:solidFill>
              </a:rPr>
              <a:t>nd</a:t>
            </a:r>
            <a:r>
              <a:rPr lang="en-US" dirty="0" smtClean="0">
                <a:solidFill>
                  <a:srgbClr val="262626"/>
                </a:solidFill>
              </a:rPr>
              <a:t> Edition, pgs 357-408)</a:t>
            </a:r>
            <a:endParaRPr lang="en-US" dirty="0" smtClean="0"/>
          </a:p>
          <a:p>
            <a:endParaRPr 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ctrTitle"/>
          </p:nvPr>
        </p:nvSpPr>
        <p:spPr/>
        <p:txBody>
          <a:bodyPr>
            <a:normAutofit fontScale="90000"/>
          </a:bodyPr>
          <a:lstStyle/>
          <a:p>
            <a:pPr eaLnBrk="1" hangingPunct="1"/>
            <a:r>
              <a:rPr lang="en-US" dirty="0" smtClean="0"/>
              <a:t>Flow charts—One Great Tool for Displaying and Analyzing Processes--Breaking Down the Complexity</a:t>
            </a:r>
          </a:p>
        </p:txBody>
      </p:sp>
      <p:sp>
        <p:nvSpPr>
          <p:cNvPr id="14339" name="Rectangle 5"/>
          <p:cNvSpPr>
            <a:spLocks noGrp="1" noChangeArrowheads="1"/>
          </p:cNvSpPr>
          <p:nvPr>
            <p:ph type="subTitle" idx="1"/>
          </p:nvPr>
        </p:nvSpPr>
        <p:spPr/>
        <p:txBody>
          <a:bodyPr>
            <a:normAutofit lnSpcReduction="10000"/>
          </a:bodyPr>
          <a:lstStyle/>
          <a:p>
            <a:pPr eaLnBrk="1" hangingPunct="1"/>
            <a:endParaRPr lang="en-US" sz="2800" b="1" dirty="0" smtClean="0"/>
          </a:p>
          <a:p>
            <a:pPr eaLnBrk="1" hangingPunct="1"/>
            <a:r>
              <a:rPr lang="en-US" sz="2800" b="1" dirty="0" smtClean="0"/>
              <a:t>High Level </a:t>
            </a:r>
            <a:r>
              <a:rPr lang="en-US" sz="2400" dirty="0" smtClean="0"/>
              <a:t>(top-down or block diagram)</a:t>
            </a:r>
            <a:endParaRPr lang="en-US" sz="2800" dirty="0" smtClean="0"/>
          </a:p>
          <a:p>
            <a:pPr eaLnBrk="1" hangingPunct="1"/>
            <a:r>
              <a:rPr lang="en-US" sz="2800" b="1" dirty="0" smtClean="0"/>
              <a:t>Detail Level </a:t>
            </a:r>
            <a:r>
              <a:rPr lang="en-US" sz="2400" dirty="0" smtClean="0"/>
              <a:t>(flow chart – several types including value added flow charting) </a:t>
            </a:r>
            <a:endParaRPr lang="en-US" sz="2800"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dirty="0" smtClean="0"/>
              <a:t>High-Level </a:t>
            </a:r>
            <a:r>
              <a:rPr lang="en-US" dirty="0"/>
              <a:t>Diagram</a:t>
            </a:r>
          </a:p>
        </p:txBody>
      </p:sp>
      <p:sp>
        <p:nvSpPr>
          <p:cNvPr id="36867" name="Rectangle 3"/>
          <p:cNvSpPr>
            <a:spLocks noGrp="1" noChangeArrowheads="1"/>
          </p:cNvSpPr>
          <p:nvPr>
            <p:ph type="body" idx="1"/>
          </p:nvPr>
        </p:nvSpPr>
        <p:spPr/>
        <p:txBody>
          <a:bodyPr>
            <a:normAutofit/>
          </a:bodyPr>
          <a:lstStyle/>
          <a:p>
            <a:r>
              <a:rPr lang="en-US" sz="2800" dirty="0"/>
              <a:t>Simplest form of process </a:t>
            </a:r>
            <a:r>
              <a:rPr lang="en-US" sz="2800" dirty="0" smtClean="0"/>
              <a:t>description. Will help establish boundaries for the process, identify internal customer, and foster conversation. </a:t>
            </a:r>
            <a:endParaRPr lang="en-US" sz="2800" dirty="0"/>
          </a:p>
          <a:p>
            <a:pPr lvl="1"/>
            <a:r>
              <a:rPr lang="en-US" dirty="0" smtClean="0"/>
              <a:t>Identify </a:t>
            </a:r>
            <a:r>
              <a:rPr lang="en-US" dirty="0"/>
              <a:t>the major process </a:t>
            </a:r>
            <a:r>
              <a:rPr lang="en-US" dirty="0" smtClean="0"/>
              <a:t>segments (usually done horizontally so information can be hung below the major process steps)</a:t>
            </a:r>
            <a:endParaRPr lang="en-US" dirty="0"/>
          </a:p>
          <a:p>
            <a:pPr lvl="1"/>
            <a:r>
              <a:rPr lang="en-US" dirty="0"/>
              <a:t>Write them in the order they occur</a:t>
            </a:r>
          </a:p>
          <a:p>
            <a:pPr lvl="2"/>
            <a:r>
              <a:rPr lang="en-US" dirty="0"/>
              <a:t>If </a:t>
            </a:r>
            <a:r>
              <a:rPr lang="en-US" dirty="0" smtClean="0"/>
              <a:t>there are more than 8 </a:t>
            </a:r>
            <a:r>
              <a:rPr lang="en-US" dirty="0"/>
              <a:t>segments </a:t>
            </a:r>
            <a:r>
              <a:rPr lang="en-US" dirty="0" smtClean="0"/>
              <a:t>the process might be too large—narrow down</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2"/>
          <p:cNvSpPr>
            <a:spLocks noGrp="1" noChangeArrowheads="1"/>
          </p:cNvSpPr>
          <p:nvPr>
            <p:ph type="title"/>
          </p:nvPr>
        </p:nvSpPr>
        <p:spPr/>
        <p:txBody>
          <a:bodyPr>
            <a:normAutofit fontScale="90000"/>
          </a:bodyPr>
          <a:lstStyle/>
          <a:p>
            <a:pPr eaLnBrk="1" hangingPunct="1"/>
            <a:r>
              <a:rPr lang="en-US" dirty="0" smtClean="0"/>
              <a:t>Block Diagram—Test Results (Exercise)</a:t>
            </a:r>
          </a:p>
        </p:txBody>
      </p:sp>
      <p:sp>
        <p:nvSpPr>
          <p:cNvPr id="6" name="Rectangle 5"/>
          <p:cNvSpPr/>
          <p:nvPr/>
        </p:nvSpPr>
        <p:spPr>
          <a:xfrm>
            <a:off x="228600" y="1905000"/>
            <a:ext cx="10668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Patient checks in</a:t>
            </a:r>
            <a:endParaRPr lang="en-US" dirty="0"/>
          </a:p>
        </p:txBody>
      </p:sp>
      <p:sp>
        <p:nvSpPr>
          <p:cNvPr id="7" name="Rectangle 6"/>
          <p:cNvSpPr/>
          <p:nvPr/>
        </p:nvSpPr>
        <p:spPr>
          <a:xfrm>
            <a:off x="1600200" y="1905000"/>
            <a:ext cx="10668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Patient seen by provider</a:t>
            </a:r>
            <a:endParaRPr lang="en-US" dirty="0"/>
          </a:p>
        </p:txBody>
      </p:sp>
      <p:sp>
        <p:nvSpPr>
          <p:cNvPr id="8" name="Rectangle 7"/>
          <p:cNvSpPr/>
          <p:nvPr/>
        </p:nvSpPr>
        <p:spPr>
          <a:xfrm>
            <a:off x="3048000" y="1981200"/>
            <a:ext cx="11430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Lab test(s) ordered</a:t>
            </a:r>
            <a:endParaRPr lang="en-US" dirty="0"/>
          </a:p>
        </p:txBody>
      </p:sp>
      <p:sp>
        <p:nvSpPr>
          <p:cNvPr id="9" name="Rectangle 8"/>
          <p:cNvSpPr/>
          <p:nvPr/>
        </p:nvSpPr>
        <p:spPr>
          <a:xfrm>
            <a:off x="4572000" y="1981200"/>
            <a:ext cx="12192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Test(s) done and results shared</a:t>
            </a:r>
            <a:endParaRPr lang="en-US" dirty="0"/>
          </a:p>
        </p:txBody>
      </p:sp>
      <p:sp>
        <p:nvSpPr>
          <p:cNvPr id="10" name="Rectangle 9"/>
          <p:cNvSpPr/>
          <p:nvPr/>
        </p:nvSpPr>
        <p:spPr>
          <a:xfrm>
            <a:off x="6248400" y="1981200"/>
            <a:ext cx="11430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F/u on abnormal results</a:t>
            </a:r>
            <a:endParaRPr lang="en-US" dirty="0"/>
          </a:p>
        </p:txBody>
      </p:sp>
      <p:sp>
        <p:nvSpPr>
          <p:cNvPr id="11" name="Right Arrow 10"/>
          <p:cNvSpPr/>
          <p:nvPr/>
        </p:nvSpPr>
        <p:spPr>
          <a:xfrm>
            <a:off x="762000" y="3505200"/>
            <a:ext cx="7391400" cy="3810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20000" y="1981200"/>
            <a:ext cx="11430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 shared as needed</a:t>
            </a:r>
            <a:endParaRPr lang="en-US" dirty="0"/>
          </a:p>
        </p:txBody>
      </p:sp>
      <p:sp>
        <p:nvSpPr>
          <p:cNvPr id="13" name="Rectangle 12"/>
          <p:cNvSpPr/>
          <p:nvPr/>
        </p:nvSpPr>
        <p:spPr>
          <a:xfrm>
            <a:off x="2057400" y="4495800"/>
            <a:ext cx="4572000" cy="1938992"/>
          </a:xfrm>
          <a:prstGeom prst="rect">
            <a:avLst/>
          </a:prstGeom>
        </p:spPr>
        <p:txBody>
          <a:bodyPr>
            <a:spAutoFit/>
          </a:bodyPr>
          <a:lstStyle/>
          <a:p>
            <a:pPr>
              <a:defRPr/>
            </a:pPr>
            <a:r>
              <a:rPr lang="en-US" sz="2400" dirty="0" smtClean="0">
                <a:latin typeface="Arial" charset="0"/>
              </a:rPr>
              <a:t>Step 2:  Hang specific steps</a:t>
            </a:r>
          </a:p>
          <a:p>
            <a:pPr>
              <a:defRPr/>
            </a:pPr>
            <a:r>
              <a:rPr lang="en-US" sz="2400" dirty="0" smtClean="0">
                <a:latin typeface="Arial" charset="0"/>
              </a:rPr>
              <a:t>related to the bigger </a:t>
            </a:r>
          </a:p>
          <a:p>
            <a:pPr>
              <a:defRPr/>
            </a:pPr>
            <a:r>
              <a:rPr lang="en-US" sz="2400" dirty="0" smtClean="0">
                <a:latin typeface="Arial" charset="0"/>
              </a:rPr>
              <a:t>“buckets” of work</a:t>
            </a:r>
          </a:p>
          <a:p>
            <a:pPr>
              <a:defRPr/>
            </a:pPr>
            <a:r>
              <a:rPr lang="en-US" sz="2400" dirty="0" smtClean="0">
                <a:latin typeface="Arial" charset="0"/>
              </a:rPr>
              <a:t>underneath  appropriate step, vertically</a:t>
            </a:r>
            <a:endParaRPr lang="en-US" sz="2400" dirty="0">
              <a:latin typeface="Arial"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normAutofit fontScale="90000"/>
          </a:bodyPr>
          <a:lstStyle/>
          <a:p>
            <a:pPr eaLnBrk="1" hangingPunct="1"/>
            <a:r>
              <a:rPr lang="en-US" dirty="0" smtClean="0"/>
              <a:t>For another session</a:t>
            </a:r>
            <a:r>
              <a:rPr lang="en-US" dirty="0" smtClean="0">
                <a:sym typeface="Wingdings" pitchFamily="2" charset="2"/>
              </a:rPr>
              <a:t>:  </a:t>
            </a:r>
            <a:r>
              <a:rPr lang="en-US" dirty="0" smtClean="0"/>
              <a:t>Detailed Flowchart</a:t>
            </a:r>
          </a:p>
        </p:txBody>
      </p:sp>
      <p:sp>
        <p:nvSpPr>
          <p:cNvPr id="177155" name="Text Box 3"/>
          <p:cNvSpPr txBox="1">
            <a:spLocks noChangeArrowheads="1"/>
          </p:cNvSpPr>
          <p:nvPr/>
        </p:nvSpPr>
        <p:spPr bwMode="auto">
          <a:xfrm>
            <a:off x="9356725" y="4910138"/>
            <a:ext cx="184150" cy="457200"/>
          </a:xfrm>
          <a:prstGeom prst="rect">
            <a:avLst/>
          </a:prstGeom>
          <a:noFill/>
          <a:ln w="9525">
            <a:noFill/>
            <a:miter lim="800000"/>
            <a:headEnd/>
            <a:tailEnd/>
          </a:ln>
        </p:spPr>
        <p:txBody>
          <a:bodyPr wrap="none">
            <a:spAutoFit/>
          </a:bodyPr>
          <a:lstStyle/>
          <a:p>
            <a:endParaRPr lang="en-US" sz="2400">
              <a:latin typeface="Tahoma" pitchFamily="34" charset="0"/>
            </a:endParaRPr>
          </a:p>
        </p:txBody>
      </p:sp>
      <p:grpSp>
        <p:nvGrpSpPr>
          <p:cNvPr id="2" name="Group 4"/>
          <p:cNvGrpSpPr>
            <a:grpSpLocks/>
          </p:cNvGrpSpPr>
          <p:nvPr/>
        </p:nvGrpSpPr>
        <p:grpSpPr bwMode="auto">
          <a:xfrm>
            <a:off x="1905000" y="1905000"/>
            <a:ext cx="5638800" cy="4495800"/>
            <a:chOff x="1296" y="1008"/>
            <a:chExt cx="3552" cy="2832"/>
          </a:xfrm>
        </p:grpSpPr>
        <p:cxnSp>
          <p:nvCxnSpPr>
            <p:cNvPr id="177159" name="AutoShape 5"/>
            <p:cNvCxnSpPr>
              <a:cxnSpLocks noChangeShapeType="1"/>
              <a:stCxn id="177167" idx="3"/>
              <a:endCxn id="177166" idx="1"/>
            </p:cNvCxnSpPr>
            <p:nvPr/>
          </p:nvCxnSpPr>
          <p:spPr bwMode="auto">
            <a:xfrm>
              <a:off x="2410" y="2356"/>
              <a:ext cx="209" cy="0"/>
            </a:xfrm>
            <a:prstGeom prst="straightConnector1">
              <a:avLst/>
            </a:prstGeom>
            <a:noFill/>
            <a:ln w="9525">
              <a:solidFill>
                <a:schemeClr val="tx1"/>
              </a:solidFill>
              <a:round/>
              <a:headEnd/>
              <a:tailEnd type="triangle" w="med" len="med"/>
            </a:ln>
          </p:spPr>
        </p:cxnSp>
        <p:cxnSp>
          <p:nvCxnSpPr>
            <p:cNvPr id="177160" name="AutoShape 6"/>
            <p:cNvCxnSpPr>
              <a:cxnSpLocks noChangeShapeType="1"/>
              <a:stCxn id="177171" idx="0"/>
              <a:endCxn id="177164" idx="3"/>
            </p:cNvCxnSpPr>
            <p:nvPr/>
          </p:nvCxnSpPr>
          <p:spPr bwMode="auto">
            <a:xfrm rot="5400000" flipH="1">
              <a:off x="3179" y="869"/>
              <a:ext cx="187" cy="1933"/>
            </a:xfrm>
            <a:prstGeom prst="bentConnector2">
              <a:avLst/>
            </a:prstGeom>
            <a:noFill/>
            <a:ln w="9525">
              <a:solidFill>
                <a:schemeClr val="tx1"/>
              </a:solidFill>
              <a:miter lim="800000"/>
              <a:headEnd/>
              <a:tailEnd type="triangle" w="med" len="med"/>
            </a:ln>
          </p:spPr>
        </p:cxnSp>
        <p:sp>
          <p:nvSpPr>
            <p:cNvPr id="177161" name="Text Box 7"/>
            <p:cNvSpPr txBox="1">
              <a:spLocks noChangeArrowheads="1"/>
            </p:cNvSpPr>
            <p:nvPr/>
          </p:nvSpPr>
          <p:spPr bwMode="auto">
            <a:xfrm>
              <a:off x="1584" y="2592"/>
              <a:ext cx="240" cy="212"/>
            </a:xfrm>
            <a:prstGeom prst="rect">
              <a:avLst/>
            </a:prstGeom>
            <a:noFill/>
            <a:ln w="9525">
              <a:noFill/>
              <a:miter lim="800000"/>
              <a:headEnd/>
              <a:tailEnd/>
            </a:ln>
          </p:spPr>
          <p:txBody>
            <a:bodyPr>
              <a:spAutoFit/>
            </a:bodyPr>
            <a:lstStyle/>
            <a:p>
              <a:pPr algn="ctr" eaLnBrk="0" hangingPunct="0">
                <a:spcBef>
                  <a:spcPct val="50000"/>
                </a:spcBef>
              </a:pPr>
              <a:r>
                <a:rPr lang="en-US" sz="1600">
                  <a:latin typeface="Tahoma" pitchFamily="34" charset="0"/>
                </a:rPr>
                <a:t>Y</a:t>
              </a:r>
            </a:p>
          </p:txBody>
        </p:sp>
        <p:sp>
          <p:nvSpPr>
            <p:cNvPr id="177162" name="Text Box 8"/>
            <p:cNvSpPr txBox="1">
              <a:spLocks noChangeArrowheads="1"/>
            </p:cNvSpPr>
            <p:nvPr/>
          </p:nvSpPr>
          <p:spPr bwMode="auto">
            <a:xfrm>
              <a:off x="4224" y="2544"/>
              <a:ext cx="240" cy="250"/>
            </a:xfrm>
            <a:prstGeom prst="rect">
              <a:avLst/>
            </a:prstGeom>
            <a:noFill/>
            <a:ln w="9525">
              <a:noFill/>
              <a:miter lim="800000"/>
              <a:headEnd/>
              <a:tailEnd/>
            </a:ln>
          </p:spPr>
          <p:txBody>
            <a:bodyPr>
              <a:spAutoFit/>
            </a:bodyPr>
            <a:lstStyle/>
            <a:p>
              <a:pPr algn="ctr" eaLnBrk="0" hangingPunct="0">
                <a:spcBef>
                  <a:spcPct val="50000"/>
                </a:spcBef>
              </a:pPr>
              <a:endParaRPr lang="en-US" sz="2000">
                <a:latin typeface="Times New Roman" pitchFamily="18" charset="0"/>
              </a:endParaRPr>
            </a:p>
          </p:txBody>
        </p:sp>
        <p:sp>
          <p:nvSpPr>
            <p:cNvPr id="177163" name="AutoShape 9"/>
            <p:cNvSpPr>
              <a:spLocks noChangeArrowheads="1"/>
            </p:cNvSpPr>
            <p:nvPr/>
          </p:nvSpPr>
          <p:spPr bwMode="auto">
            <a:xfrm>
              <a:off x="1540" y="1008"/>
              <a:ext cx="627" cy="341"/>
            </a:xfrm>
            <a:prstGeom prst="flowChartConnector">
              <a:avLst/>
            </a:prstGeom>
            <a:solidFill>
              <a:schemeClr val="accent1"/>
            </a:solidFill>
            <a:ln w="9525">
              <a:solidFill>
                <a:schemeClr val="tx1"/>
              </a:solidFill>
              <a:round/>
              <a:headEnd/>
              <a:tailEnd/>
            </a:ln>
          </p:spPr>
          <p:txBody>
            <a:bodyPr wrap="none" anchor="ctr"/>
            <a:lstStyle/>
            <a:p>
              <a:pPr algn="ctr" eaLnBrk="0" hangingPunct="0"/>
              <a:r>
                <a:rPr lang="en-US" sz="1600">
                  <a:latin typeface="Mead Bold" pitchFamily="2" charset="0"/>
                </a:rPr>
                <a:t>Referral</a:t>
              </a:r>
            </a:p>
          </p:txBody>
        </p:sp>
        <p:sp>
          <p:nvSpPr>
            <p:cNvPr id="177164" name="AutoShape 10"/>
            <p:cNvSpPr>
              <a:spLocks noChangeArrowheads="1"/>
            </p:cNvSpPr>
            <p:nvPr/>
          </p:nvSpPr>
          <p:spPr bwMode="auto">
            <a:xfrm>
              <a:off x="1400" y="1520"/>
              <a:ext cx="906" cy="443"/>
            </a:xfrm>
            <a:prstGeom prst="flowChartProcess">
              <a:avLst/>
            </a:prstGeom>
            <a:solidFill>
              <a:schemeClr val="accent1"/>
            </a:solidFill>
            <a:ln w="9525">
              <a:solidFill>
                <a:schemeClr val="tx1"/>
              </a:solidFill>
              <a:miter lim="800000"/>
              <a:headEnd/>
              <a:tailEnd/>
            </a:ln>
          </p:spPr>
          <p:txBody>
            <a:bodyPr wrap="none" anchor="ctr"/>
            <a:lstStyle/>
            <a:p>
              <a:pPr algn="ctr" eaLnBrk="0" hangingPunct="0"/>
              <a:r>
                <a:rPr lang="en-US" sz="1600">
                  <a:latin typeface="Mead Bold" pitchFamily="2" charset="0"/>
                </a:rPr>
                <a:t>Call forwarded</a:t>
              </a:r>
            </a:p>
            <a:p>
              <a:pPr algn="ctr" eaLnBrk="0" hangingPunct="0"/>
              <a:r>
                <a:rPr lang="en-US" sz="1600">
                  <a:latin typeface="Mead Bold" pitchFamily="2" charset="0"/>
                </a:rPr>
                <a:t>to clinic</a:t>
              </a:r>
            </a:p>
          </p:txBody>
        </p:sp>
        <p:sp>
          <p:nvSpPr>
            <p:cNvPr id="177165" name="AutoShape 11"/>
            <p:cNvSpPr>
              <a:spLocks noChangeArrowheads="1"/>
            </p:cNvSpPr>
            <p:nvPr/>
          </p:nvSpPr>
          <p:spPr bwMode="auto">
            <a:xfrm>
              <a:off x="1331" y="2782"/>
              <a:ext cx="1045" cy="444"/>
            </a:xfrm>
            <a:prstGeom prst="flowChartProcess">
              <a:avLst/>
            </a:prstGeom>
            <a:solidFill>
              <a:schemeClr val="accent1"/>
            </a:solidFill>
            <a:ln w="9525">
              <a:solidFill>
                <a:schemeClr val="tx1"/>
              </a:solidFill>
              <a:miter lim="800000"/>
              <a:headEnd/>
              <a:tailEnd/>
            </a:ln>
          </p:spPr>
          <p:txBody>
            <a:bodyPr wrap="none" anchor="ctr"/>
            <a:lstStyle/>
            <a:p>
              <a:pPr algn="ctr" eaLnBrk="0" hangingPunct="0"/>
              <a:r>
                <a:rPr lang="en-US" sz="1600">
                  <a:latin typeface="Mead Bold" pitchFamily="2" charset="0"/>
                </a:rPr>
                <a:t>Call forwarded</a:t>
              </a:r>
            </a:p>
            <a:p>
              <a:pPr algn="ctr" eaLnBrk="0" hangingPunct="0"/>
              <a:r>
                <a:rPr lang="en-US" sz="1600">
                  <a:latin typeface="Mead Bold" pitchFamily="2" charset="0"/>
                </a:rPr>
                <a:t>to clinic</a:t>
              </a:r>
            </a:p>
          </p:txBody>
        </p:sp>
        <p:sp>
          <p:nvSpPr>
            <p:cNvPr id="177166" name="AutoShape 12"/>
            <p:cNvSpPr>
              <a:spLocks noChangeArrowheads="1"/>
            </p:cNvSpPr>
            <p:nvPr/>
          </p:nvSpPr>
          <p:spPr bwMode="auto">
            <a:xfrm>
              <a:off x="2619" y="2100"/>
              <a:ext cx="836" cy="512"/>
            </a:xfrm>
            <a:prstGeom prst="flowChartProcess">
              <a:avLst/>
            </a:prstGeom>
            <a:solidFill>
              <a:schemeClr val="accent1"/>
            </a:solidFill>
            <a:ln w="9525">
              <a:solidFill>
                <a:schemeClr val="tx1"/>
              </a:solidFill>
              <a:miter lim="800000"/>
              <a:headEnd/>
              <a:tailEnd/>
            </a:ln>
          </p:spPr>
          <p:txBody>
            <a:bodyPr wrap="none" anchor="ctr"/>
            <a:lstStyle/>
            <a:p>
              <a:pPr algn="ctr" eaLnBrk="0" hangingPunct="0"/>
              <a:r>
                <a:rPr lang="en-US" sz="1600">
                  <a:latin typeface="Mead Bold" pitchFamily="2" charset="0"/>
                </a:rPr>
                <a:t>Inform</a:t>
              </a:r>
            </a:p>
            <a:p>
              <a:pPr algn="ctr" eaLnBrk="0" hangingPunct="0"/>
              <a:r>
                <a:rPr lang="en-US" sz="1600">
                  <a:latin typeface="Mead Bold" pitchFamily="2" charset="0"/>
                </a:rPr>
                <a:t>Referring</a:t>
              </a:r>
            </a:p>
            <a:p>
              <a:pPr algn="ctr" eaLnBrk="0" hangingPunct="0"/>
              <a:r>
                <a:rPr lang="en-US" sz="1600">
                  <a:latin typeface="Mead Bold" pitchFamily="2" charset="0"/>
                </a:rPr>
                <a:t>Physician</a:t>
              </a:r>
            </a:p>
          </p:txBody>
        </p:sp>
        <p:sp>
          <p:nvSpPr>
            <p:cNvPr id="177167" name="AutoShape 13"/>
            <p:cNvSpPr>
              <a:spLocks noChangeArrowheads="1"/>
            </p:cNvSpPr>
            <p:nvPr/>
          </p:nvSpPr>
          <p:spPr bwMode="auto">
            <a:xfrm>
              <a:off x="1296" y="2066"/>
              <a:ext cx="1114" cy="580"/>
            </a:xfrm>
            <a:prstGeom prst="flowChartDecision">
              <a:avLst/>
            </a:prstGeom>
            <a:solidFill>
              <a:schemeClr val="accent1"/>
            </a:solidFill>
            <a:ln w="9525">
              <a:solidFill>
                <a:schemeClr val="tx1"/>
              </a:solidFill>
              <a:miter lim="800000"/>
              <a:headEnd/>
              <a:tailEnd/>
            </a:ln>
          </p:spPr>
          <p:txBody>
            <a:bodyPr wrap="none" anchor="ctr"/>
            <a:lstStyle/>
            <a:p>
              <a:pPr algn="ctr" eaLnBrk="0" hangingPunct="0"/>
              <a:r>
                <a:rPr lang="en-US" sz="1600">
                  <a:latin typeface="Mead Bold" pitchFamily="2" charset="0"/>
                </a:rPr>
                <a:t>Times</a:t>
              </a:r>
            </a:p>
            <a:p>
              <a:pPr algn="ctr" eaLnBrk="0" hangingPunct="0"/>
              <a:r>
                <a:rPr lang="en-US" sz="1600">
                  <a:latin typeface="Mead Bold" pitchFamily="2" charset="0"/>
                </a:rPr>
                <a:t>Available?</a:t>
              </a:r>
            </a:p>
          </p:txBody>
        </p:sp>
        <p:cxnSp>
          <p:nvCxnSpPr>
            <p:cNvPr id="177168" name="AutoShape 14"/>
            <p:cNvCxnSpPr>
              <a:cxnSpLocks noChangeShapeType="1"/>
              <a:stCxn id="177163" idx="4"/>
              <a:endCxn id="177164" idx="0"/>
            </p:cNvCxnSpPr>
            <p:nvPr/>
          </p:nvCxnSpPr>
          <p:spPr bwMode="auto">
            <a:xfrm>
              <a:off x="1853" y="1349"/>
              <a:ext cx="0" cy="171"/>
            </a:xfrm>
            <a:prstGeom prst="straightConnector1">
              <a:avLst/>
            </a:prstGeom>
            <a:noFill/>
            <a:ln w="9525">
              <a:solidFill>
                <a:schemeClr val="tx1"/>
              </a:solidFill>
              <a:round/>
              <a:headEnd/>
              <a:tailEnd type="triangle" w="med" len="med"/>
            </a:ln>
          </p:spPr>
        </p:cxnSp>
        <p:cxnSp>
          <p:nvCxnSpPr>
            <p:cNvPr id="177169" name="AutoShape 15"/>
            <p:cNvCxnSpPr>
              <a:cxnSpLocks noChangeShapeType="1"/>
              <a:stCxn id="177164" idx="2"/>
              <a:endCxn id="177167" idx="0"/>
            </p:cNvCxnSpPr>
            <p:nvPr/>
          </p:nvCxnSpPr>
          <p:spPr bwMode="auto">
            <a:xfrm>
              <a:off x="1853" y="1963"/>
              <a:ext cx="0" cy="103"/>
            </a:xfrm>
            <a:prstGeom prst="straightConnector1">
              <a:avLst/>
            </a:prstGeom>
            <a:noFill/>
            <a:ln w="9525">
              <a:solidFill>
                <a:schemeClr val="tx1"/>
              </a:solidFill>
              <a:round/>
              <a:headEnd/>
              <a:tailEnd type="triangle" w="med" len="med"/>
            </a:ln>
          </p:spPr>
        </p:cxnSp>
        <p:cxnSp>
          <p:nvCxnSpPr>
            <p:cNvPr id="177170" name="AutoShape 16"/>
            <p:cNvCxnSpPr>
              <a:cxnSpLocks noChangeShapeType="1"/>
              <a:stCxn id="177167" idx="2"/>
              <a:endCxn id="177165" idx="0"/>
            </p:cNvCxnSpPr>
            <p:nvPr/>
          </p:nvCxnSpPr>
          <p:spPr bwMode="auto">
            <a:xfrm>
              <a:off x="1853" y="2646"/>
              <a:ext cx="0" cy="136"/>
            </a:xfrm>
            <a:prstGeom prst="straightConnector1">
              <a:avLst/>
            </a:prstGeom>
            <a:noFill/>
            <a:ln w="9525">
              <a:solidFill>
                <a:schemeClr val="tx1"/>
              </a:solidFill>
              <a:round/>
              <a:headEnd/>
              <a:tailEnd type="triangle" w="med" len="med"/>
            </a:ln>
          </p:spPr>
        </p:cxnSp>
        <p:sp>
          <p:nvSpPr>
            <p:cNvPr id="177171" name="AutoShape 17"/>
            <p:cNvSpPr>
              <a:spLocks noChangeArrowheads="1"/>
            </p:cNvSpPr>
            <p:nvPr/>
          </p:nvSpPr>
          <p:spPr bwMode="auto">
            <a:xfrm>
              <a:off x="3629" y="1929"/>
              <a:ext cx="1219" cy="853"/>
            </a:xfrm>
            <a:prstGeom prst="flowChartDecision">
              <a:avLst/>
            </a:prstGeom>
            <a:solidFill>
              <a:schemeClr val="accent1"/>
            </a:solidFill>
            <a:ln w="9525">
              <a:solidFill>
                <a:schemeClr val="tx1"/>
              </a:solidFill>
              <a:miter lim="800000"/>
              <a:headEnd/>
              <a:tailEnd/>
            </a:ln>
          </p:spPr>
          <p:txBody>
            <a:bodyPr wrap="none" anchor="ctr"/>
            <a:lstStyle/>
            <a:p>
              <a:pPr algn="ctr" eaLnBrk="0" hangingPunct="0"/>
              <a:r>
                <a:rPr lang="en-US" sz="1600">
                  <a:latin typeface="Mead Bold" pitchFamily="2" charset="0"/>
                </a:rPr>
                <a:t>Physician</a:t>
              </a:r>
            </a:p>
            <a:p>
              <a:pPr algn="ctr" eaLnBrk="0" hangingPunct="0"/>
              <a:r>
                <a:rPr lang="en-US" sz="1600">
                  <a:latin typeface="Mead Bold" pitchFamily="2" charset="0"/>
                </a:rPr>
                <a:t>Still wish</a:t>
              </a:r>
            </a:p>
            <a:p>
              <a:pPr algn="ctr" eaLnBrk="0" hangingPunct="0"/>
              <a:r>
                <a:rPr lang="en-US" sz="1600">
                  <a:latin typeface="Mead Bold" pitchFamily="2" charset="0"/>
                </a:rPr>
                <a:t>For appt?</a:t>
              </a:r>
            </a:p>
          </p:txBody>
        </p:sp>
        <p:cxnSp>
          <p:nvCxnSpPr>
            <p:cNvPr id="177172" name="AutoShape 18"/>
            <p:cNvCxnSpPr>
              <a:cxnSpLocks noChangeShapeType="1"/>
              <a:stCxn id="177166" idx="3"/>
              <a:endCxn id="177171" idx="1"/>
            </p:cNvCxnSpPr>
            <p:nvPr/>
          </p:nvCxnSpPr>
          <p:spPr bwMode="auto">
            <a:xfrm>
              <a:off x="3455" y="2356"/>
              <a:ext cx="174" cy="0"/>
            </a:xfrm>
            <a:prstGeom prst="straightConnector1">
              <a:avLst/>
            </a:prstGeom>
            <a:noFill/>
            <a:ln w="9525">
              <a:solidFill>
                <a:schemeClr val="tx1"/>
              </a:solidFill>
              <a:round/>
              <a:headEnd/>
              <a:tailEnd type="triangle" w="med" len="med"/>
            </a:ln>
          </p:spPr>
        </p:cxnSp>
        <p:sp>
          <p:nvSpPr>
            <p:cNvPr id="177173" name="AutoShape 19"/>
            <p:cNvSpPr>
              <a:spLocks noChangeArrowheads="1"/>
            </p:cNvSpPr>
            <p:nvPr/>
          </p:nvSpPr>
          <p:spPr bwMode="auto">
            <a:xfrm>
              <a:off x="3803" y="2885"/>
              <a:ext cx="871" cy="546"/>
            </a:xfrm>
            <a:prstGeom prst="flowChartConnector">
              <a:avLst/>
            </a:prstGeom>
            <a:solidFill>
              <a:schemeClr val="accent1"/>
            </a:solidFill>
            <a:ln w="9525">
              <a:solidFill>
                <a:schemeClr val="tx1"/>
              </a:solidFill>
              <a:round/>
              <a:headEnd/>
              <a:tailEnd/>
            </a:ln>
          </p:spPr>
          <p:txBody>
            <a:bodyPr wrap="none" anchor="ctr"/>
            <a:lstStyle/>
            <a:p>
              <a:pPr algn="ctr" eaLnBrk="0" hangingPunct="0"/>
              <a:r>
                <a:rPr lang="en-US" sz="1600">
                  <a:latin typeface="Mead Bold" pitchFamily="2" charset="0"/>
                </a:rPr>
                <a:t>Referral</a:t>
              </a:r>
            </a:p>
            <a:p>
              <a:pPr algn="ctr" eaLnBrk="0" hangingPunct="0"/>
              <a:r>
                <a:rPr lang="en-US" sz="1600">
                  <a:latin typeface="Mead Bold" pitchFamily="2" charset="0"/>
                </a:rPr>
                <a:t>cancelled</a:t>
              </a:r>
            </a:p>
          </p:txBody>
        </p:sp>
        <p:cxnSp>
          <p:nvCxnSpPr>
            <p:cNvPr id="177174" name="AutoShape 20"/>
            <p:cNvCxnSpPr>
              <a:cxnSpLocks noChangeShapeType="1"/>
              <a:stCxn id="177171" idx="2"/>
              <a:endCxn id="177173" idx="0"/>
            </p:cNvCxnSpPr>
            <p:nvPr/>
          </p:nvCxnSpPr>
          <p:spPr bwMode="auto">
            <a:xfrm>
              <a:off x="4239" y="2782"/>
              <a:ext cx="0" cy="103"/>
            </a:xfrm>
            <a:prstGeom prst="straightConnector1">
              <a:avLst/>
            </a:prstGeom>
            <a:noFill/>
            <a:ln w="9525">
              <a:solidFill>
                <a:schemeClr val="tx1"/>
              </a:solidFill>
              <a:round/>
              <a:headEnd/>
              <a:tailEnd type="triangle" w="med" len="med"/>
            </a:ln>
          </p:spPr>
        </p:cxnSp>
        <p:sp>
          <p:nvSpPr>
            <p:cNvPr id="177175" name="AutoShape 21"/>
            <p:cNvSpPr>
              <a:spLocks noChangeArrowheads="1"/>
            </p:cNvSpPr>
            <p:nvPr/>
          </p:nvSpPr>
          <p:spPr bwMode="auto">
            <a:xfrm>
              <a:off x="1435" y="3362"/>
              <a:ext cx="836" cy="478"/>
            </a:xfrm>
            <a:prstGeom prst="flowChartConnector">
              <a:avLst/>
            </a:prstGeom>
            <a:solidFill>
              <a:schemeClr val="accent1"/>
            </a:solidFill>
            <a:ln w="9525">
              <a:solidFill>
                <a:schemeClr val="tx1"/>
              </a:solidFill>
              <a:round/>
              <a:headEnd/>
              <a:tailEnd/>
            </a:ln>
          </p:spPr>
          <p:txBody>
            <a:bodyPr wrap="none" anchor="ctr"/>
            <a:lstStyle/>
            <a:p>
              <a:pPr algn="ctr" eaLnBrk="0" hangingPunct="0"/>
              <a:r>
                <a:rPr lang="en-US" sz="1600">
                  <a:latin typeface="Mead Bold" pitchFamily="2" charset="0"/>
                </a:rPr>
                <a:t>Appointment</a:t>
              </a:r>
            </a:p>
            <a:p>
              <a:pPr algn="ctr" eaLnBrk="0" hangingPunct="0"/>
              <a:r>
                <a:rPr lang="en-US" sz="1600">
                  <a:latin typeface="Mead Bold" pitchFamily="2" charset="0"/>
                </a:rPr>
                <a:t>Made</a:t>
              </a:r>
            </a:p>
          </p:txBody>
        </p:sp>
        <p:cxnSp>
          <p:nvCxnSpPr>
            <p:cNvPr id="177176" name="AutoShape 22"/>
            <p:cNvCxnSpPr>
              <a:cxnSpLocks noChangeShapeType="1"/>
              <a:stCxn id="177165" idx="2"/>
              <a:endCxn id="177175" idx="0"/>
            </p:cNvCxnSpPr>
            <p:nvPr/>
          </p:nvCxnSpPr>
          <p:spPr bwMode="auto">
            <a:xfrm>
              <a:off x="1853" y="3226"/>
              <a:ext cx="0" cy="136"/>
            </a:xfrm>
            <a:prstGeom prst="straightConnector1">
              <a:avLst/>
            </a:prstGeom>
            <a:noFill/>
            <a:ln w="9525">
              <a:solidFill>
                <a:schemeClr val="tx1"/>
              </a:solidFill>
              <a:round/>
              <a:headEnd/>
              <a:tailEnd type="triangle" w="med" len="med"/>
            </a:ln>
          </p:spPr>
        </p:cxnSp>
        <p:sp>
          <p:nvSpPr>
            <p:cNvPr id="177177" name="Text Box 23"/>
            <p:cNvSpPr txBox="1">
              <a:spLocks noChangeArrowheads="1"/>
            </p:cNvSpPr>
            <p:nvPr/>
          </p:nvSpPr>
          <p:spPr bwMode="auto">
            <a:xfrm>
              <a:off x="2410" y="2202"/>
              <a:ext cx="174" cy="212"/>
            </a:xfrm>
            <a:prstGeom prst="rect">
              <a:avLst/>
            </a:prstGeom>
            <a:noFill/>
            <a:ln w="9525">
              <a:noFill/>
              <a:miter lim="800000"/>
              <a:headEnd/>
              <a:tailEnd/>
            </a:ln>
          </p:spPr>
          <p:txBody>
            <a:bodyPr>
              <a:spAutoFit/>
            </a:bodyPr>
            <a:lstStyle/>
            <a:p>
              <a:pPr algn="ctr" eaLnBrk="0" hangingPunct="0">
                <a:spcBef>
                  <a:spcPct val="50000"/>
                </a:spcBef>
              </a:pPr>
              <a:endParaRPr lang="en-US" sz="1600">
                <a:latin typeface="Times New Roman" pitchFamily="18" charset="0"/>
              </a:endParaRPr>
            </a:p>
          </p:txBody>
        </p:sp>
        <p:sp>
          <p:nvSpPr>
            <p:cNvPr id="177178" name="Text Box 24"/>
            <p:cNvSpPr txBox="1">
              <a:spLocks noChangeArrowheads="1"/>
            </p:cNvSpPr>
            <p:nvPr/>
          </p:nvSpPr>
          <p:spPr bwMode="auto">
            <a:xfrm>
              <a:off x="3120" y="1536"/>
              <a:ext cx="174" cy="212"/>
            </a:xfrm>
            <a:prstGeom prst="rect">
              <a:avLst/>
            </a:prstGeom>
            <a:noFill/>
            <a:ln w="9525">
              <a:noFill/>
              <a:miter lim="800000"/>
              <a:headEnd/>
              <a:tailEnd/>
            </a:ln>
          </p:spPr>
          <p:txBody>
            <a:bodyPr>
              <a:spAutoFit/>
            </a:bodyPr>
            <a:lstStyle/>
            <a:p>
              <a:pPr algn="ctr" eaLnBrk="0" hangingPunct="0">
                <a:spcBef>
                  <a:spcPct val="50000"/>
                </a:spcBef>
              </a:pPr>
              <a:r>
                <a:rPr lang="en-US" sz="1600">
                  <a:latin typeface="Tahoma" pitchFamily="34" charset="0"/>
                </a:rPr>
                <a:t>Y</a:t>
              </a:r>
            </a:p>
          </p:txBody>
        </p:sp>
      </p:grpSp>
      <p:sp>
        <p:nvSpPr>
          <p:cNvPr id="177157" name="Text Box 25"/>
          <p:cNvSpPr txBox="1">
            <a:spLocks noChangeArrowheads="1"/>
          </p:cNvSpPr>
          <p:nvPr/>
        </p:nvSpPr>
        <p:spPr bwMode="auto">
          <a:xfrm>
            <a:off x="6851650" y="4094163"/>
            <a:ext cx="319088" cy="336550"/>
          </a:xfrm>
          <a:prstGeom prst="rect">
            <a:avLst/>
          </a:prstGeom>
          <a:noFill/>
          <a:ln w="9525">
            <a:noFill/>
            <a:miter lim="800000"/>
            <a:headEnd/>
            <a:tailEnd/>
          </a:ln>
        </p:spPr>
        <p:txBody>
          <a:bodyPr wrap="none">
            <a:spAutoFit/>
          </a:bodyPr>
          <a:lstStyle/>
          <a:p>
            <a:pPr algn="ctr"/>
            <a:r>
              <a:rPr lang="en-US" sz="1600">
                <a:latin typeface="Tahoma" pitchFamily="34" charset="0"/>
              </a:rPr>
              <a:t>N</a:t>
            </a:r>
          </a:p>
        </p:txBody>
      </p:sp>
      <p:sp>
        <p:nvSpPr>
          <p:cNvPr id="177158" name="Text Box 26"/>
          <p:cNvSpPr txBox="1">
            <a:spLocks noChangeArrowheads="1"/>
          </p:cNvSpPr>
          <p:nvPr/>
        </p:nvSpPr>
        <p:spPr bwMode="auto">
          <a:xfrm>
            <a:off x="3651250" y="3179763"/>
            <a:ext cx="319088" cy="336550"/>
          </a:xfrm>
          <a:prstGeom prst="rect">
            <a:avLst/>
          </a:prstGeom>
          <a:noFill/>
          <a:ln w="9525">
            <a:noFill/>
            <a:miter lim="800000"/>
            <a:headEnd/>
            <a:tailEnd/>
          </a:ln>
        </p:spPr>
        <p:txBody>
          <a:bodyPr wrap="none">
            <a:spAutoFit/>
          </a:bodyPr>
          <a:lstStyle/>
          <a:p>
            <a:pPr algn="ctr"/>
            <a:r>
              <a:rPr lang="en-US" sz="1600">
                <a:latin typeface="Tahoma" pitchFamily="34" charset="0"/>
              </a:rPr>
              <a:t>N</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6" name="Rectangle 2"/>
          <p:cNvSpPr>
            <a:spLocks noGrp="1" noChangeArrowheads="1"/>
          </p:cNvSpPr>
          <p:nvPr>
            <p:ph type="title"/>
          </p:nvPr>
        </p:nvSpPr>
        <p:spPr/>
        <p:txBody>
          <a:bodyPr/>
          <a:lstStyle/>
          <a:p>
            <a:pPr eaLnBrk="1" hangingPunct="1"/>
            <a:r>
              <a:rPr lang="en-US" dirty="0" smtClean="0"/>
              <a:t>Value Added Analysis</a:t>
            </a:r>
          </a:p>
        </p:txBody>
      </p:sp>
      <p:sp>
        <p:nvSpPr>
          <p:cNvPr id="187397" name="Rectangle 3"/>
          <p:cNvSpPr>
            <a:spLocks noGrp="1" noChangeArrowheads="1"/>
          </p:cNvSpPr>
          <p:nvPr>
            <p:ph type="body" idx="1"/>
          </p:nvPr>
        </p:nvSpPr>
        <p:spPr/>
        <p:txBody>
          <a:bodyPr/>
          <a:lstStyle/>
          <a:p>
            <a:pPr eaLnBrk="1" hangingPunct="1"/>
            <a:r>
              <a:rPr lang="en-US" sz="2400" smtClean="0"/>
              <a:t>Used to look at each step in a process to determine what, if any, value each step has.</a:t>
            </a:r>
          </a:p>
          <a:p>
            <a:pPr lvl="1" eaLnBrk="1" hangingPunct="1"/>
            <a:r>
              <a:rPr lang="en-US" sz="2100" smtClean="0"/>
              <a:t>Define process being analyzed</a:t>
            </a:r>
          </a:p>
          <a:p>
            <a:pPr lvl="1" eaLnBrk="1" hangingPunct="1"/>
            <a:r>
              <a:rPr lang="en-US" sz="2100" smtClean="0"/>
              <a:t>Classify each step</a:t>
            </a:r>
          </a:p>
          <a:p>
            <a:pPr lvl="2" eaLnBrk="1" hangingPunct="1"/>
            <a:r>
              <a:rPr lang="en-US" sz="2000" smtClean="0"/>
              <a:t>Customer value</a:t>
            </a:r>
          </a:p>
          <a:p>
            <a:pPr lvl="2" eaLnBrk="1" hangingPunct="1"/>
            <a:r>
              <a:rPr lang="en-US" sz="2000" smtClean="0"/>
              <a:t>Business value</a:t>
            </a:r>
          </a:p>
          <a:p>
            <a:pPr lvl="2" eaLnBrk="1" hangingPunct="1"/>
            <a:r>
              <a:rPr lang="en-US" sz="2000" smtClean="0"/>
              <a:t>Non-value added</a:t>
            </a:r>
          </a:p>
          <a:p>
            <a:pPr lvl="1" eaLnBrk="1" hangingPunct="1"/>
            <a:r>
              <a:rPr lang="en-US" sz="2100" smtClean="0"/>
              <a:t>Plan to eliminate non value added</a:t>
            </a:r>
          </a:p>
          <a:p>
            <a:pPr lvl="1" eaLnBrk="1" hangingPunct="1"/>
            <a:r>
              <a:rPr lang="en-US" sz="2100" smtClean="0"/>
              <a:t>Plan to eliminate or minimize the cost and effort of business value steps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8" name="Rectangle 2"/>
          <p:cNvSpPr>
            <a:spLocks noGrp="1" noChangeArrowheads="1"/>
          </p:cNvSpPr>
          <p:nvPr>
            <p:ph type="title"/>
          </p:nvPr>
        </p:nvSpPr>
        <p:spPr/>
        <p:txBody>
          <a:bodyPr>
            <a:normAutofit fontScale="90000"/>
          </a:bodyPr>
          <a:lstStyle/>
          <a:p>
            <a:pPr eaLnBrk="1" hangingPunct="1"/>
            <a:r>
              <a:rPr lang="en-US" sz="3500" smtClean="0"/>
              <a:t>Flowcharts and Process </a:t>
            </a:r>
            <a:br>
              <a:rPr lang="en-US" sz="3500" smtClean="0"/>
            </a:br>
            <a:r>
              <a:rPr lang="en-US" sz="3500" smtClean="0"/>
              <a:t>Thinking – Key Points</a:t>
            </a:r>
          </a:p>
        </p:txBody>
      </p:sp>
      <p:sp>
        <p:nvSpPr>
          <p:cNvPr id="180229" name="Rectangle 3"/>
          <p:cNvSpPr>
            <a:spLocks noGrp="1" noChangeArrowheads="1"/>
          </p:cNvSpPr>
          <p:nvPr>
            <p:ph type="body" idx="1"/>
          </p:nvPr>
        </p:nvSpPr>
        <p:spPr>
          <a:xfrm>
            <a:off x="762000" y="1676400"/>
            <a:ext cx="7772400" cy="4114800"/>
          </a:xfrm>
        </p:spPr>
        <p:txBody>
          <a:bodyPr>
            <a:normAutofit fontScale="92500" lnSpcReduction="10000"/>
          </a:bodyPr>
          <a:lstStyle/>
          <a:p>
            <a:pPr marL="461963" indent="-461963" eaLnBrk="1" hangingPunct="1">
              <a:lnSpc>
                <a:spcPct val="90000"/>
              </a:lnSpc>
              <a:buFont typeface="Wingdings" pitchFamily="2" charset="2"/>
              <a:buNone/>
            </a:pPr>
            <a:endParaRPr lang="en-US" dirty="0" smtClean="0"/>
          </a:p>
          <a:p>
            <a:pPr marL="461963" indent="-461963" eaLnBrk="1" hangingPunct="1">
              <a:lnSpc>
                <a:spcPct val="90000"/>
              </a:lnSpc>
            </a:pPr>
            <a:r>
              <a:rPr lang="en-US" dirty="0" smtClean="0"/>
              <a:t>Flowcharts are used to create a picture of a process, to create common understanding of how a process works, and to identify redundant, unclear, misplaced, and unnecessary steps around which you can test.</a:t>
            </a:r>
          </a:p>
          <a:p>
            <a:pPr marL="461963" indent="-461963" eaLnBrk="1" hangingPunct="1">
              <a:lnSpc>
                <a:spcPct val="90000"/>
              </a:lnSpc>
            </a:pPr>
            <a:r>
              <a:rPr lang="en-US" dirty="0" smtClean="0"/>
              <a:t>Flowcharts can be used to standardize processes, creating a best current method, but should first be used to explore the current process.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b="1" dirty="0" smtClean="0"/>
              <a:t>All generate improvement ideas/ concepts and we test changes…</a:t>
            </a:r>
            <a:endParaRPr lang="en-US" b="1" dirty="0"/>
          </a:p>
        </p:txBody>
      </p:sp>
      <p:sp>
        <p:nvSpPr>
          <p:cNvPr id="7" name="Content Placeholder 6"/>
          <p:cNvSpPr>
            <a:spLocks noGrp="1"/>
          </p:cNvSpPr>
          <p:nvPr>
            <p:ph idx="1"/>
          </p:nvPr>
        </p:nvSpPr>
        <p:spPr>
          <a:xfrm>
            <a:off x="457200" y="1600203"/>
            <a:ext cx="5084618" cy="4525963"/>
          </a:xfrm>
        </p:spPr>
        <p:txBody>
          <a:bodyPr>
            <a:normAutofit/>
          </a:bodyPr>
          <a:lstStyle/>
          <a:p>
            <a:r>
              <a:rPr lang="en-US" dirty="0" smtClean="0"/>
              <a:t>Using Plan-Do-Study-Act cycles.</a:t>
            </a:r>
          </a:p>
          <a:p>
            <a:r>
              <a:rPr lang="en-US" dirty="0" smtClean="0"/>
              <a:t>Relatively small, multiple tests of change.</a:t>
            </a:r>
          </a:p>
          <a:p>
            <a:r>
              <a:rPr lang="en-US" dirty="0" smtClean="0"/>
              <a:t>What can we test with one patient, one visit, one test, one provider, for the next day, etc.</a:t>
            </a:r>
          </a:p>
          <a:p>
            <a:pPr>
              <a:buNone/>
            </a:pPr>
            <a:endParaRPr lang="en-US" dirty="0" smtClean="0"/>
          </a:p>
        </p:txBody>
      </p:sp>
      <p:pic>
        <p:nvPicPr>
          <p:cNvPr id="11" name="Picture 2" descr="http://www.ihi.org/knowledge/PublishingImages/ModelforImprovement.gif"/>
          <p:cNvPicPr>
            <a:picLocks noChangeAspect="1" noChangeArrowheads="1"/>
          </p:cNvPicPr>
          <p:nvPr/>
        </p:nvPicPr>
        <p:blipFill>
          <a:blip r:embed="rId2" cstate="print"/>
          <a:srcRect/>
          <a:stretch>
            <a:fillRect/>
          </a:stretch>
        </p:blipFill>
        <p:spPr bwMode="auto">
          <a:xfrm>
            <a:off x="6116638" y="1417644"/>
            <a:ext cx="1794308" cy="3821211"/>
          </a:xfrm>
          <a:prstGeom prst="rect">
            <a:avLst/>
          </a:prstGeom>
          <a:noFill/>
          <a:ln w="9525">
            <a:noFill/>
            <a:miter lim="800000"/>
            <a:headEnd/>
            <a:tailEnd/>
          </a:ln>
        </p:spPr>
      </p:pic>
      <p:sp>
        <p:nvSpPr>
          <p:cNvPr id="12" name="TextBox 11"/>
          <p:cNvSpPr txBox="1"/>
          <p:nvPr/>
        </p:nvSpPr>
        <p:spPr>
          <a:xfrm>
            <a:off x="7910948" y="3906982"/>
            <a:ext cx="1176284" cy="738664"/>
          </a:xfrm>
          <a:prstGeom prst="rect">
            <a:avLst/>
          </a:prstGeom>
          <a:noFill/>
        </p:spPr>
        <p:txBody>
          <a:bodyPr wrap="none" lIns="91380" tIns="45692" rIns="91380" bIns="45692" rtlCol="0">
            <a:spAutoFit/>
          </a:bodyPr>
          <a:lstStyle/>
          <a:p>
            <a:pPr defTabSz="456915"/>
            <a:r>
              <a:rPr lang="en-US" sz="1400" dirty="0">
                <a:solidFill>
                  <a:prstClr val="black"/>
                </a:solidFill>
              </a:rPr>
              <a:t>API, </a:t>
            </a:r>
          </a:p>
          <a:p>
            <a:pPr defTabSz="456915"/>
            <a:r>
              <a:rPr lang="en-US" sz="1400" dirty="0">
                <a:solidFill>
                  <a:prstClr val="black"/>
                </a:solidFill>
              </a:rPr>
              <a:t>Model for</a:t>
            </a:r>
          </a:p>
          <a:p>
            <a:pPr defTabSz="456915"/>
            <a:r>
              <a:rPr lang="en-US" sz="1400" dirty="0">
                <a:solidFill>
                  <a:prstClr val="black"/>
                </a:solidFill>
              </a:rPr>
              <a:t>Improvement</a:t>
            </a:r>
          </a:p>
        </p:txBody>
      </p:sp>
      <p:cxnSp>
        <p:nvCxnSpPr>
          <p:cNvPr id="14" name="Straight Arrow Connector 13"/>
          <p:cNvCxnSpPr/>
          <p:nvPr/>
        </p:nvCxnSpPr>
        <p:spPr>
          <a:xfrm>
            <a:off x="4973782" y="1967347"/>
            <a:ext cx="1142856" cy="2119746"/>
          </a:xfrm>
          <a:prstGeom prst="straightConnector1">
            <a:avLst/>
          </a:prstGeom>
          <a:ln w="6350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421410068"/>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2"/>
          <p:cNvPicPr>
            <a:picLocks noChangeAspect="1" noChangeArrowheads="1"/>
          </p:cNvPicPr>
          <p:nvPr/>
        </p:nvPicPr>
        <p:blipFill>
          <a:blip r:embed="rId2" cstate="print"/>
          <a:srcRect/>
          <a:stretch>
            <a:fillRect/>
          </a:stretch>
        </p:blipFill>
        <p:spPr bwMode="auto">
          <a:xfrm>
            <a:off x="914401" y="914400"/>
            <a:ext cx="7427913" cy="5105400"/>
          </a:xfrm>
          <a:prstGeom prst="rect">
            <a:avLst/>
          </a:prstGeom>
          <a:noFill/>
          <a:ln w="9525">
            <a:noFill/>
            <a:miter lim="800000"/>
            <a:headEnd/>
            <a:tailEnd/>
          </a:ln>
        </p:spPr>
      </p:pic>
      <p:sp>
        <p:nvSpPr>
          <p:cNvPr id="5" name="Right Arrow 4"/>
          <p:cNvSpPr/>
          <p:nvPr/>
        </p:nvSpPr>
        <p:spPr>
          <a:xfrm>
            <a:off x="1676401" y="4572000"/>
            <a:ext cx="9779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Tree>
    <p:extLst>
      <p:ext uri="{BB962C8B-B14F-4D97-AF65-F5344CB8AC3E}">
        <p14:creationId xmlns:p14="http://schemas.microsoft.com/office/powerpoint/2010/main" xmlns="" val="321934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sz="4000" b="1"/>
              <a:t>Small Test of Change</a:t>
            </a:r>
          </a:p>
        </p:txBody>
      </p:sp>
      <p:sp>
        <p:nvSpPr>
          <p:cNvPr id="119811" name="Rectangle 3"/>
          <p:cNvSpPr>
            <a:spLocks noGrp="1" noChangeArrowheads="1"/>
          </p:cNvSpPr>
          <p:nvPr>
            <p:ph idx="1"/>
          </p:nvPr>
        </p:nvSpPr>
        <p:spPr/>
        <p:txBody>
          <a:bodyPr/>
          <a:lstStyle/>
          <a:p>
            <a:pPr>
              <a:buFont typeface="WingDings" pitchFamily="2" charset="2"/>
              <a:buNone/>
            </a:pPr>
            <a:r>
              <a:rPr lang="en-US" b="1"/>
              <a:t>PDSA Cycle</a:t>
            </a:r>
            <a:r>
              <a:rPr lang="en-US"/>
              <a:t> </a:t>
            </a:r>
            <a:br>
              <a:rPr lang="en-US"/>
            </a:br>
            <a:r>
              <a:rPr lang="en-US"/>
              <a:t>A structured trial for a change. </a:t>
            </a:r>
          </a:p>
        </p:txBody>
      </p:sp>
      <p:pic>
        <p:nvPicPr>
          <p:cNvPr id="119812" name="Picture 4" descr="Model for Improvement"/>
          <p:cNvPicPr>
            <a:picLocks noChangeAspect="1" noChangeArrowheads="1"/>
          </p:cNvPicPr>
          <p:nvPr/>
        </p:nvPicPr>
        <p:blipFill>
          <a:blip r:embed="rId3" cstate="print"/>
          <a:srcRect t="65637"/>
          <a:stretch>
            <a:fillRect/>
          </a:stretch>
        </p:blipFill>
        <p:spPr bwMode="auto">
          <a:xfrm>
            <a:off x="4343402" y="2895601"/>
            <a:ext cx="3609975" cy="3440113"/>
          </a:xfrm>
          <a:prstGeom prst="rect">
            <a:avLst/>
          </a:prstGeom>
          <a:noFill/>
        </p:spPr>
      </p:pic>
      <p:sp>
        <p:nvSpPr>
          <p:cNvPr id="119815" name="Text Box 7"/>
          <p:cNvSpPr txBox="1">
            <a:spLocks noChangeArrowheads="1"/>
          </p:cNvSpPr>
          <p:nvPr/>
        </p:nvSpPr>
        <p:spPr bwMode="auto">
          <a:xfrm>
            <a:off x="533401" y="5791201"/>
            <a:ext cx="2856423" cy="369332"/>
          </a:xfrm>
          <a:prstGeom prst="rect">
            <a:avLst/>
          </a:prstGeom>
          <a:noFill/>
          <a:ln w="9525">
            <a:noFill/>
            <a:miter lim="800000"/>
            <a:headEnd/>
            <a:tailEnd/>
          </a:ln>
          <a:effectLst/>
        </p:spPr>
        <p:txBody>
          <a:bodyPr wrap="none">
            <a:spAutoFit/>
          </a:bodyPr>
          <a:lstStyle/>
          <a:p>
            <a:r>
              <a:rPr lang="en-US">
                <a:solidFill>
                  <a:srgbClr val="262626"/>
                </a:solidFill>
              </a:rPr>
              <a:t>Source:  W. Edwards Deming</a:t>
            </a:r>
          </a:p>
        </p:txBody>
      </p:sp>
    </p:spTree>
    <p:extLst>
      <p:ext uri="{BB962C8B-B14F-4D97-AF65-F5344CB8AC3E}">
        <p14:creationId xmlns:p14="http://schemas.microsoft.com/office/powerpoint/2010/main" xmlns="" val="2155725918"/>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915" name="Footer Placeholder 2"/>
          <p:cNvSpPr txBox="1">
            <a:spLocks noGrp="1"/>
          </p:cNvSpPr>
          <p:nvPr/>
        </p:nvSpPr>
        <p:spPr bwMode="auto">
          <a:xfrm>
            <a:off x="1676400" y="6153150"/>
            <a:ext cx="5257800" cy="476250"/>
          </a:xfrm>
          <a:prstGeom prst="rect">
            <a:avLst/>
          </a:prstGeom>
          <a:noFill/>
          <a:ln w="9525">
            <a:noFill/>
            <a:miter lim="800000"/>
            <a:headEnd/>
            <a:tailEnd/>
          </a:ln>
        </p:spPr>
        <p:txBody>
          <a:bodyPr/>
          <a:lstStyle/>
          <a:p>
            <a:pPr algn="ctr" fontAlgn="base">
              <a:spcBef>
                <a:spcPct val="0"/>
              </a:spcBef>
              <a:spcAft>
                <a:spcPct val="0"/>
              </a:spcAft>
            </a:pPr>
            <a:endParaRPr lang="en-US" sz="1400">
              <a:solidFill>
                <a:srgbClr val="FFFFFF"/>
              </a:solidFill>
            </a:endParaRPr>
          </a:p>
          <a:p>
            <a:pPr algn="ctr" fontAlgn="base">
              <a:spcBef>
                <a:spcPct val="0"/>
              </a:spcBef>
              <a:spcAft>
                <a:spcPct val="0"/>
              </a:spcAft>
            </a:pPr>
            <a:endParaRPr lang="en-US" sz="1400">
              <a:solidFill>
                <a:srgbClr val="FFFFFF"/>
              </a:solidFill>
            </a:endParaRPr>
          </a:p>
        </p:txBody>
      </p:sp>
      <p:sp>
        <p:nvSpPr>
          <p:cNvPr id="38916" name="Line 3"/>
          <p:cNvSpPr>
            <a:spLocks noChangeShapeType="1"/>
          </p:cNvSpPr>
          <p:nvPr/>
        </p:nvSpPr>
        <p:spPr bwMode="auto">
          <a:xfrm>
            <a:off x="4364039" y="1403351"/>
            <a:ext cx="0" cy="4164013"/>
          </a:xfrm>
          <a:prstGeom prst="line">
            <a:avLst/>
          </a:prstGeom>
          <a:noFill/>
          <a:ln w="25400">
            <a:solidFill>
              <a:schemeClr val="bg1"/>
            </a:solidFill>
            <a:round/>
            <a:headEnd type="none" w="sm" len="sm"/>
            <a:tailEnd type="none" w="sm" len="sm"/>
          </a:ln>
        </p:spPr>
        <p:txBody>
          <a:bodyPr wrap="none" anchor="ctr"/>
          <a:lstStyle/>
          <a:p>
            <a:pPr fontAlgn="base">
              <a:spcBef>
                <a:spcPct val="0"/>
              </a:spcBef>
              <a:spcAft>
                <a:spcPct val="0"/>
              </a:spcAft>
            </a:pPr>
            <a:endParaRPr lang="en-US">
              <a:solidFill>
                <a:srgbClr val="000000"/>
              </a:solidFill>
            </a:endParaRPr>
          </a:p>
        </p:txBody>
      </p:sp>
      <p:sp>
        <p:nvSpPr>
          <p:cNvPr id="38917" name="Line 4"/>
          <p:cNvSpPr>
            <a:spLocks noChangeShapeType="1"/>
          </p:cNvSpPr>
          <p:nvPr/>
        </p:nvSpPr>
        <p:spPr bwMode="auto">
          <a:xfrm>
            <a:off x="2189165" y="3517900"/>
            <a:ext cx="4416425" cy="0"/>
          </a:xfrm>
          <a:prstGeom prst="line">
            <a:avLst/>
          </a:prstGeom>
          <a:noFill/>
          <a:ln w="25400">
            <a:solidFill>
              <a:schemeClr val="bg1"/>
            </a:solidFill>
            <a:round/>
            <a:headEnd type="none" w="sm" len="sm"/>
            <a:tailEnd type="none" w="sm" len="sm"/>
          </a:ln>
        </p:spPr>
        <p:txBody>
          <a:bodyPr wrap="none" anchor="ctr"/>
          <a:lstStyle/>
          <a:p>
            <a:pPr fontAlgn="base">
              <a:spcBef>
                <a:spcPct val="0"/>
              </a:spcBef>
              <a:spcAft>
                <a:spcPct val="0"/>
              </a:spcAft>
            </a:pPr>
            <a:endParaRPr lang="en-US">
              <a:solidFill>
                <a:srgbClr val="000000"/>
              </a:solidFill>
            </a:endParaRPr>
          </a:p>
        </p:txBody>
      </p:sp>
      <p:sp>
        <p:nvSpPr>
          <p:cNvPr id="367622" name="AutoShape 6"/>
          <p:cNvSpPr>
            <a:spLocks noChangeArrowheads="1"/>
          </p:cNvSpPr>
          <p:nvPr/>
        </p:nvSpPr>
        <p:spPr bwMode="auto">
          <a:xfrm>
            <a:off x="4065589" y="5546725"/>
            <a:ext cx="657225" cy="387350"/>
          </a:xfrm>
          <a:prstGeom prst="leftArrow">
            <a:avLst>
              <a:gd name="adj1" fmla="val 50000"/>
              <a:gd name="adj2" fmla="val 84828"/>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pPr fontAlgn="base">
              <a:spcBef>
                <a:spcPct val="0"/>
              </a:spcBef>
              <a:spcAft>
                <a:spcPct val="0"/>
              </a:spcAft>
              <a:defRPr/>
            </a:pPr>
            <a:endParaRPr lang="en-US">
              <a:solidFill>
                <a:srgbClr val="000000"/>
              </a:solidFill>
            </a:endParaRPr>
          </a:p>
        </p:txBody>
      </p:sp>
      <p:grpSp>
        <p:nvGrpSpPr>
          <p:cNvPr id="2" name="Group 19"/>
          <p:cNvGrpSpPr>
            <a:grpSpLocks/>
          </p:cNvGrpSpPr>
          <p:nvPr/>
        </p:nvGrpSpPr>
        <p:grpSpPr bwMode="auto">
          <a:xfrm>
            <a:off x="1143000" y="187326"/>
            <a:ext cx="5865813" cy="5697538"/>
            <a:chOff x="720" y="118"/>
            <a:chExt cx="3695" cy="3589"/>
          </a:xfrm>
        </p:grpSpPr>
        <p:sp>
          <p:nvSpPr>
            <p:cNvPr id="38920" name="Oval 2"/>
            <p:cNvSpPr>
              <a:spLocks noChangeArrowheads="1"/>
            </p:cNvSpPr>
            <p:nvPr/>
          </p:nvSpPr>
          <p:spPr bwMode="auto">
            <a:xfrm>
              <a:off x="1316" y="934"/>
              <a:ext cx="3048" cy="2773"/>
            </a:xfrm>
            <a:prstGeom prst="ellipse">
              <a:avLst/>
            </a:prstGeom>
            <a:noFill/>
            <a:ln w="25400">
              <a:solidFill>
                <a:schemeClr val="bg1"/>
              </a:solidFill>
              <a:round/>
              <a:headEnd/>
              <a:tailEnd/>
            </a:ln>
          </p:spPr>
          <p:txBody>
            <a:bodyPr wrap="none" anchor="ctr"/>
            <a:lstStyle/>
            <a:p>
              <a:pPr algn="ctr" fontAlgn="base">
                <a:spcBef>
                  <a:spcPct val="0"/>
                </a:spcBef>
                <a:spcAft>
                  <a:spcPct val="0"/>
                </a:spcAft>
              </a:pPr>
              <a:endParaRPr lang="en-US">
                <a:solidFill>
                  <a:srgbClr val="FFFFFF"/>
                </a:solidFill>
              </a:endParaRPr>
            </a:p>
          </p:txBody>
        </p:sp>
        <p:sp>
          <p:nvSpPr>
            <p:cNvPr id="367621" name="AutoShape 5"/>
            <p:cNvSpPr>
              <a:spLocks noChangeArrowheads="1"/>
            </p:cNvSpPr>
            <p:nvPr/>
          </p:nvSpPr>
          <p:spPr bwMode="auto">
            <a:xfrm>
              <a:off x="2611" y="816"/>
              <a:ext cx="415" cy="244"/>
            </a:xfrm>
            <a:prstGeom prst="rightArrow">
              <a:avLst>
                <a:gd name="adj1" fmla="val 50000"/>
                <a:gd name="adj2" fmla="val 85049"/>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pPr fontAlgn="base">
                <a:spcBef>
                  <a:spcPct val="0"/>
                </a:spcBef>
                <a:spcAft>
                  <a:spcPct val="0"/>
                </a:spcAft>
                <a:defRPr/>
              </a:pPr>
              <a:endParaRPr lang="en-US">
                <a:solidFill>
                  <a:srgbClr val="000000"/>
                </a:solidFill>
              </a:endParaRPr>
            </a:p>
          </p:txBody>
        </p:sp>
        <p:sp>
          <p:nvSpPr>
            <p:cNvPr id="367623" name="AutoShape 7"/>
            <p:cNvSpPr>
              <a:spLocks noChangeArrowheads="1"/>
            </p:cNvSpPr>
            <p:nvPr/>
          </p:nvSpPr>
          <p:spPr bwMode="auto">
            <a:xfrm>
              <a:off x="4142" y="2072"/>
              <a:ext cx="273" cy="370"/>
            </a:xfrm>
            <a:prstGeom prst="downArrow">
              <a:avLst>
                <a:gd name="adj1" fmla="val 50000"/>
                <a:gd name="adj2" fmla="val 67772"/>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pPr fontAlgn="base">
                <a:spcBef>
                  <a:spcPct val="0"/>
                </a:spcBef>
                <a:spcAft>
                  <a:spcPct val="0"/>
                </a:spcAft>
                <a:defRPr/>
              </a:pPr>
              <a:endParaRPr lang="en-US">
                <a:solidFill>
                  <a:srgbClr val="000000"/>
                </a:solidFill>
              </a:endParaRPr>
            </a:p>
          </p:txBody>
        </p:sp>
        <p:sp>
          <p:nvSpPr>
            <p:cNvPr id="367624" name="AutoShape 8"/>
            <p:cNvSpPr>
              <a:spLocks noChangeArrowheads="1"/>
            </p:cNvSpPr>
            <p:nvPr/>
          </p:nvSpPr>
          <p:spPr bwMode="auto">
            <a:xfrm>
              <a:off x="1248" y="2025"/>
              <a:ext cx="273" cy="371"/>
            </a:xfrm>
            <a:prstGeom prst="upArrow">
              <a:avLst>
                <a:gd name="adj1" fmla="val 50000"/>
                <a:gd name="adj2" fmla="val 67942"/>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pPr fontAlgn="base">
                <a:spcBef>
                  <a:spcPct val="0"/>
                </a:spcBef>
                <a:spcAft>
                  <a:spcPct val="0"/>
                </a:spcAft>
                <a:defRPr/>
              </a:pPr>
              <a:endParaRPr lang="en-US">
                <a:solidFill>
                  <a:srgbClr val="000000"/>
                </a:solidFill>
              </a:endParaRPr>
            </a:p>
          </p:txBody>
        </p:sp>
        <p:sp>
          <p:nvSpPr>
            <p:cNvPr id="38924" name="Rectangle 9"/>
            <p:cNvSpPr>
              <a:spLocks noChangeArrowheads="1"/>
            </p:cNvSpPr>
            <p:nvPr/>
          </p:nvSpPr>
          <p:spPr bwMode="auto">
            <a:xfrm>
              <a:off x="2208" y="1130"/>
              <a:ext cx="472" cy="369"/>
            </a:xfrm>
            <a:prstGeom prst="rect">
              <a:avLst/>
            </a:prstGeom>
            <a:noFill/>
            <a:ln w="9525">
              <a:noFill/>
              <a:miter lim="800000"/>
              <a:headEnd/>
              <a:tailEnd/>
            </a:ln>
          </p:spPr>
          <p:txBody>
            <a:bodyPr wrap="none" lIns="92075" tIns="46038" rIns="92075" bIns="46038">
              <a:spAutoFit/>
            </a:bodyPr>
            <a:lstStyle/>
            <a:p>
              <a:pPr eaLnBrk="0" fontAlgn="base" hangingPunct="0">
                <a:spcBef>
                  <a:spcPct val="0"/>
                </a:spcBef>
                <a:spcAft>
                  <a:spcPct val="0"/>
                </a:spcAft>
              </a:pPr>
              <a:r>
                <a:rPr lang="en-US" sz="3200" b="1">
                  <a:solidFill>
                    <a:srgbClr val="FFFFFF"/>
                  </a:solidFill>
                </a:rPr>
                <a:t>Act</a:t>
              </a:r>
            </a:p>
          </p:txBody>
        </p:sp>
        <p:sp>
          <p:nvSpPr>
            <p:cNvPr id="38925" name="Rectangle 10"/>
            <p:cNvSpPr>
              <a:spLocks noChangeArrowheads="1"/>
            </p:cNvSpPr>
            <p:nvPr/>
          </p:nvSpPr>
          <p:spPr bwMode="auto">
            <a:xfrm>
              <a:off x="720" y="1440"/>
              <a:ext cx="2024" cy="679"/>
            </a:xfrm>
            <a:prstGeom prst="rect">
              <a:avLst/>
            </a:prstGeom>
            <a:noFill/>
            <a:ln w="9525">
              <a:noFill/>
              <a:miter lim="800000"/>
              <a:headEnd/>
              <a:tailEnd/>
            </a:ln>
          </p:spPr>
          <p:txBody>
            <a:bodyPr lIns="92075" tIns="46038" rIns="92075" bIns="46038">
              <a:spAutoFit/>
            </a:bodyPr>
            <a:lstStyle/>
            <a:p>
              <a:pPr marL="231775" indent="-231775" algn="r" eaLnBrk="0" fontAlgn="base" hangingPunct="0">
                <a:spcBef>
                  <a:spcPct val="0"/>
                </a:spcBef>
                <a:spcAft>
                  <a:spcPct val="0"/>
                </a:spcAft>
              </a:pPr>
              <a:r>
                <a:rPr lang="en-US" sz="1600">
                  <a:solidFill>
                    <a:srgbClr val="FFFFFF"/>
                  </a:solidFill>
                </a:rPr>
                <a:t>Adapt? </a:t>
              </a:r>
            </a:p>
            <a:p>
              <a:pPr marL="231775" indent="-231775" algn="r" eaLnBrk="0" fontAlgn="base" hangingPunct="0">
                <a:spcBef>
                  <a:spcPct val="0"/>
                </a:spcBef>
                <a:spcAft>
                  <a:spcPct val="0"/>
                </a:spcAft>
              </a:pPr>
              <a:r>
                <a:rPr lang="en-US" sz="1600">
                  <a:solidFill>
                    <a:srgbClr val="FFFFFF"/>
                  </a:solidFill>
                </a:rPr>
                <a:t>Adopt ? </a:t>
              </a:r>
            </a:p>
            <a:p>
              <a:pPr marL="231775" indent="-231775" algn="r" eaLnBrk="0" fontAlgn="base" hangingPunct="0">
                <a:spcBef>
                  <a:spcPct val="0"/>
                </a:spcBef>
                <a:spcAft>
                  <a:spcPct val="0"/>
                </a:spcAft>
              </a:pPr>
              <a:r>
                <a:rPr lang="en-US" sz="1600">
                  <a:solidFill>
                    <a:srgbClr val="FFFFFF"/>
                  </a:solidFill>
                </a:rPr>
                <a:t>Abandon? </a:t>
              </a:r>
            </a:p>
            <a:p>
              <a:pPr marL="231775" indent="-231775" algn="r" eaLnBrk="0" fontAlgn="base" hangingPunct="0">
                <a:spcBef>
                  <a:spcPct val="0"/>
                </a:spcBef>
                <a:spcAft>
                  <a:spcPct val="0"/>
                </a:spcAft>
              </a:pPr>
              <a:r>
                <a:rPr lang="en-US" sz="1600">
                  <a:solidFill>
                    <a:srgbClr val="FFFFFF"/>
                  </a:solidFill>
                </a:rPr>
                <a:t>Next cycle?</a:t>
              </a:r>
            </a:p>
          </p:txBody>
        </p:sp>
        <p:sp>
          <p:nvSpPr>
            <p:cNvPr id="38926" name="Rectangle 11"/>
            <p:cNvSpPr>
              <a:spLocks noChangeArrowheads="1"/>
            </p:cNvSpPr>
            <p:nvPr/>
          </p:nvSpPr>
          <p:spPr bwMode="auto">
            <a:xfrm>
              <a:off x="2807" y="1130"/>
              <a:ext cx="584" cy="369"/>
            </a:xfrm>
            <a:prstGeom prst="rect">
              <a:avLst/>
            </a:prstGeom>
            <a:noFill/>
            <a:ln w="9525">
              <a:noFill/>
              <a:miter lim="800000"/>
              <a:headEnd/>
              <a:tailEnd/>
            </a:ln>
          </p:spPr>
          <p:txBody>
            <a:bodyPr wrap="none" lIns="92075" tIns="46038" rIns="92075" bIns="46038">
              <a:spAutoFit/>
            </a:bodyPr>
            <a:lstStyle/>
            <a:p>
              <a:pPr eaLnBrk="0" fontAlgn="base" hangingPunct="0">
                <a:spcBef>
                  <a:spcPct val="0"/>
                </a:spcBef>
                <a:spcAft>
                  <a:spcPct val="0"/>
                </a:spcAft>
              </a:pPr>
              <a:r>
                <a:rPr lang="en-US" sz="3200" b="1">
                  <a:solidFill>
                    <a:srgbClr val="FFFFFF"/>
                  </a:solidFill>
                </a:rPr>
                <a:t>Plan</a:t>
              </a:r>
            </a:p>
          </p:txBody>
        </p:sp>
        <p:sp>
          <p:nvSpPr>
            <p:cNvPr id="38927" name="Rectangle 12"/>
            <p:cNvSpPr>
              <a:spLocks noChangeArrowheads="1"/>
            </p:cNvSpPr>
            <p:nvPr/>
          </p:nvSpPr>
          <p:spPr bwMode="auto">
            <a:xfrm>
              <a:off x="2768" y="1365"/>
              <a:ext cx="1557" cy="834"/>
            </a:xfrm>
            <a:prstGeom prst="rect">
              <a:avLst/>
            </a:prstGeom>
            <a:noFill/>
            <a:ln w="9525">
              <a:noFill/>
              <a:miter lim="800000"/>
              <a:headEnd/>
              <a:tailEnd/>
            </a:ln>
          </p:spPr>
          <p:txBody>
            <a:bodyPr wrap="none" lIns="92075" tIns="46038" rIns="92075" bIns="46038">
              <a:spAutoFit/>
            </a:bodyPr>
            <a:lstStyle/>
            <a:p>
              <a:pPr marL="231775" indent="-231775" eaLnBrk="0" fontAlgn="base" hangingPunct="0">
                <a:spcBef>
                  <a:spcPct val="0"/>
                </a:spcBef>
                <a:spcAft>
                  <a:spcPct val="0"/>
                </a:spcAft>
              </a:pPr>
              <a:r>
                <a:rPr lang="en-US" sz="1600" dirty="0">
                  <a:solidFill>
                    <a:srgbClr val="FFFFFF"/>
                  </a:solidFill>
                </a:rPr>
                <a:t>Objective, questions &amp; </a:t>
              </a:r>
            </a:p>
            <a:p>
              <a:pPr marL="231775" indent="-231775" eaLnBrk="0" fontAlgn="base" hangingPunct="0">
                <a:spcBef>
                  <a:spcPct val="0"/>
                </a:spcBef>
                <a:spcAft>
                  <a:spcPct val="0"/>
                </a:spcAft>
              </a:pPr>
              <a:r>
                <a:rPr lang="en-US" sz="1600" b="1" dirty="0">
                  <a:solidFill>
                    <a:srgbClr val="FF0000"/>
                  </a:solidFill>
                </a:rPr>
                <a:t>predictions</a:t>
              </a:r>
              <a:r>
                <a:rPr lang="en-US" sz="1600" dirty="0">
                  <a:solidFill>
                    <a:srgbClr val="FFFFFF"/>
                  </a:solidFill>
                </a:rPr>
                <a:t> (why)</a:t>
              </a:r>
            </a:p>
            <a:p>
              <a:pPr marL="231775" indent="-231775" eaLnBrk="0" fontAlgn="base" hangingPunct="0">
                <a:spcBef>
                  <a:spcPct val="0"/>
                </a:spcBef>
                <a:spcAft>
                  <a:spcPct val="0"/>
                </a:spcAft>
              </a:pPr>
              <a:r>
                <a:rPr lang="en-US" sz="1600" dirty="0">
                  <a:solidFill>
                    <a:srgbClr val="FFFFFF"/>
                  </a:solidFill>
                </a:rPr>
                <a:t>Plan to carry out the cycle</a:t>
              </a:r>
            </a:p>
            <a:p>
              <a:pPr marL="231775" indent="-231775" eaLnBrk="0" fontAlgn="base" hangingPunct="0">
                <a:spcBef>
                  <a:spcPct val="0"/>
                </a:spcBef>
                <a:spcAft>
                  <a:spcPct val="0"/>
                </a:spcAft>
              </a:pPr>
              <a:r>
                <a:rPr lang="en-US" sz="1600" dirty="0">
                  <a:solidFill>
                    <a:srgbClr val="FFFFFF"/>
                  </a:solidFill>
                </a:rPr>
                <a:t> (who, what, where, when) </a:t>
              </a:r>
            </a:p>
            <a:p>
              <a:pPr marL="231775" indent="-231775" eaLnBrk="0" fontAlgn="base" hangingPunct="0">
                <a:spcBef>
                  <a:spcPct val="0"/>
                </a:spcBef>
                <a:spcAft>
                  <a:spcPct val="0"/>
                </a:spcAft>
              </a:pPr>
              <a:r>
                <a:rPr lang="en-US" sz="1600" dirty="0">
                  <a:solidFill>
                    <a:srgbClr val="FFFFFF"/>
                  </a:solidFill>
                </a:rPr>
                <a:t>Next Cycle? </a:t>
              </a:r>
            </a:p>
          </p:txBody>
        </p:sp>
        <p:sp>
          <p:nvSpPr>
            <p:cNvPr id="38928" name="Rectangle 13"/>
            <p:cNvSpPr>
              <a:spLocks noChangeArrowheads="1"/>
            </p:cNvSpPr>
            <p:nvPr/>
          </p:nvSpPr>
          <p:spPr bwMode="auto">
            <a:xfrm>
              <a:off x="1920" y="2221"/>
              <a:ext cx="728" cy="369"/>
            </a:xfrm>
            <a:prstGeom prst="rect">
              <a:avLst/>
            </a:prstGeom>
            <a:noFill/>
            <a:ln w="9525">
              <a:noFill/>
              <a:miter lim="800000"/>
              <a:headEnd/>
              <a:tailEnd/>
            </a:ln>
          </p:spPr>
          <p:txBody>
            <a:bodyPr wrap="none" lIns="92075" tIns="46038" rIns="92075" bIns="46038">
              <a:spAutoFit/>
            </a:bodyPr>
            <a:lstStyle/>
            <a:p>
              <a:pPr eaLnBrk="0" fontAlgn="base" hangingPunct="0">
                <a:spcBef>
                  <a:spcPct val="0"/>
                </a:spcBef>
                <a:spcAft>
                  <a:spcPct val="0"/>
                </a:spcAft>
              </a:pPr>
              <a:r>
                <a:rPr lang="en-US" sz="3200" b="1">
                  <a:solidFill>
                    <a:srgbClr val="FFFFFF"/>
                  </a:solidFill>
                </a:rPr>
                <a:t>Study</a:t>
              </a:r>
            </a:p>
          </p:txBody>
        </p:sp>
        <p:sp>
          <p:nvSpPr>
            <p:cNvPr id="38929" name="Rectangle 14"/>
            <p:cNvSpPr>
              <a:spLocks noChangeArrowheads="1"/>
            </p:cNvSpPr>
            <p:nvPr/>
          </p:nvSpPr>
          <p:spPr bwMode="auto">
            <a:xfrm>
              <a:off x="1368" y="2592"/>
              <a:ext cx="1364" cy="989"/>
            </a:xfrm>
            <a:prstGeom prst="rect">
              <a:avLst/>
            </a:prstGeom>
            <a:noFill/>
            <a:ln w="9525">
              <a:noFill/>
              <a:miter lim="800000"/>
              <a:headEnd/>
              <a:tailEnd/>
            </a:ln>
          </p:spPr>
          <p:txBody>
            <a:bodyPr wrap="none" lIns="92075" tIns="46038" rIns="92075" bIns="46038">
              <a:spAutoFit/>
            </a:bodyPr>
            <a:lstStyle/>
            <a:p>
              <a:pPr algn="r" eaLnBrk="0" fontAlgn="base" hangingPunct="0">
                <a:spcBef>
                  <a:spcPct val="0"/>
                </a:spcBef>
                <a:spcAft>
                  <a:spcPct val="0"/>
                </a:spcAft>
              </a:pPr>
              <a:r>
                <a:rPr lang="en-US" sz="1600" dirty="0">
                  <a:solidFill>
                    <a:srgbClr val="FFFFFF"/>
                  </a:solidFill>
                </a:rPr>
                <a:t> Complete the</a:t>
              </a:r>
            </a:p>
            <a:p>
              <a:pPr algn="r" eaLnBrk="0" fontAlgn="base" hangingPunct="0">
                <a:spcBef>
                  <a:spcPct val="0"/>
                </a:spcBef>
                <a:spcAft>
                  <a:spcPct val="0"/>
                </a:spcAft>
              </a:pPr>
              <a:r>
                <a:rPr lang="en-US" sz="1600" dirty="0">
                  <a:solidFill>
                    <a:srgbClr val="FFFFFF"/>
                  </a:solidFill>
                </a:rPr>
                <a:t>   analysis of the data</a:t>
              </a:r>
            </a:p>
            <a:p>
              <a:pPr marL="158750" lvl="1" indent="131763" algn="r" eaLnBrk="0" fontAlgn="base" hangingPunct="0">
                <a:spcBef>
                  <a:spcPct val="0"/>
                </a:spcBef>
                <a:spcAft>
                  <a:spcPct val="0"/>
                </a:spcAft>
              </a:pPr>
              <a:r>
                <a:rPr lang="en-US" sz="1600" b="1" dirty="0">
                  <a:solidFill>
                    <a:srgbClr val="FF0000"/>
                  </a:solidFill>
                </a:rPr>
                <a:t>Compare data to </a:t>
              </a:r>
            </a:p>
            <a:p>
              <a:pPr marL="158750" lvl="1" indent="131763" algn="r" eaLnBrk="0" fontAlgn="base" hangingPunct="0">
                <a:spcBef>
                  <a:spcPct val="0"/>
                </a:spcBef>
                <a:spcAft>
                  <a:spcPct val="0"/>
                </a:spcAft>
              </a:pPr>
              <a:r>
                <a:rPr lang="en-US" sz="1600" b="1" dirty="0">
                  <a:solidFill>
                    <a:srgbClr val="FF0000"/>
                  </a:solidFill>
                </a:rPr>
                <a:t>predictions</a:t>
              </a:r>
            </a:p>
            <a:p>
              <a:pPr marL="449263" lvl="2" indent="133350" algn="r" eaLnBrk="0" fontAlgn="base" hangingPunct="0">
                <a:spcBef>
                  <a:spcPct val="0"/>
                </a:spcBef>
                <a:spcAft>
                  <a:spcPct val="0"/>
                </a:spcAft>
              </a:pPr>
              <a:r>
                <a:rPr lang="en-US" sz="1600" dirty="0">
                  <a:solidFill>
                    <a:srgbClr val="FFFFFF"/>
                  </a:solidFill>
                </a:rPr>
                <a:t>Summarize what</a:t>
              </a:r>
            </a:p>
            <a:p>
              <a:pPr marL="449263" lvl="2" indent="133350" algn="r" eaLnBrk="0" fontAlgn="base" hangingPunct="0">
                <a:spcBef>
                  <a:spcPct val="0"/>
                </a:spcBef>
                <a:spcAft>
                  <a:spcPct val="0"/>
                </a:spcAft>
              </a:pPr>
              <a:r>
                <a:rPr lang="en-US" sz="1600" dirty="0">
                  <a:solidFill>
                    <a:srgbClr val="FFFFFF"/>
                  </a:solidFill>
                </a:rPr>
                <a:t>   was learned</a:t>
              </a:r>
            </a:p>
          </p:txBody>
        </p:sp>
        <p:sp>
          <p:nvSpPr>
            <p:cNvPr id="38930" name="Rectangle 15"/>
            <p:cNvSpPr>
              <a:spLocks noChangeArrowheads="1"/>
            </p:cNvSpPr>
            <p:nvPr/>
          </p:nvSpPr>
          <p:spPr bwMode="auto">
            <a:xfrm>
              <a:off x="2784" y="2221"/>
              <a:ext cx="419" cy="369"/>
            </a:xfrm>
            <a:prstGeom prst="rect">
              <a:avLst/>
            </a:prstGeom>
            <a:noFill/>
            <a:ln w="9525">
              <a:noFill/>
              <a:miter lim="800000"/>
              <a:headEnd/>
              <a:tailEnd/>
            </a:ln>
          </p:spPr>
          <p:txBody>
            <a:bodyPr wrap="none" lIns="92075" tIns="46038" rIns="92075" bIns="46038">
              <a:spAutoFit/>
            </a:bodyPr>
            <a:lstStyle/>
            <a:p>
              <a:pPr eaLnBrk="0" fontAlgn="base" hangingPunct="0">
                <a:spcBef>
                  <a:spcPct val="0"/>
                </a:spcBef>
                <a:spcAft>
                  <a:spcPct val="0"/>
                </a:spcAft>
              </a:pPr>
              <a:r>
                <a:rPr lang="en-US" sz="3200" b="1">
                  <a:solidFill>
                    <a:srgbClr val="FFFFFF"/>
                  </a:solidFill>
                </a:rPr>
                <a:t>Do</a:t>
              </a:r>
            </a:p>
          </p:txBody>
        </p:sp>
        <p:sp>
          <p:nvSpPr>
            <p:cNvPr id="38931" name="Rectangle 16"/>
            <p:cNvSpPr>
              <a:spLocks noChangeArrowheads="1"/>
            </p:cNvSpPr>
            <p:nvPr/>
          </p:nvSpPr>
          <p:spPr bwMode="auto">
            <a:xfrm>
              <a:off x="2784" y="2544"/>
              <a:ext cx="1189" cy="989"/>
            </a:xfrm>
            <a:prstGeom prst="rect">
              <a:avLst/>
            </a:prstGeom>
            <a:noFill/>
            <a:ln w="9525" algn="ctr">
              <a:noFill/>
              <a:miter lim="800000"/>
              <a:headEnd/>
              <a:tailEnd/>
            </a:ln>
          </p:spPr>
          <p:txBody>
            <a:bodyPr wrap="none" lIns="92075" tIns="46038" rIns="92075" bIns="46038">
              <a:spAutoFit/>
            </a:bodyPr>
            <a:lstStyle/>
            <a:p>
              <a:pPr marL="231775" indent="-231775" eaLnBrk="0" fontAlgn="base" hangingPunct="0">
                <a:spcBef>
                  <a:spcPct val="0"/>
                </a:spcBef>
                <a:spcAft>
                  <a:spcPct val="0"/>
                </a:spcAft>
              </a:pPr>
              <a:r>
                <a:rPr lang="en-US" sz="1600" dirty="0">
                  <a:solidFill>
                    <a:srgbClr val="FFFFFF"/>
                  </a:solidFill>
                </a:rPr>
                <a:t>Carry out the plan</a:t>
              </a:r>
            </a:p>
            <a:p>
              <a:pPr marL="231775" indent="-231775" eaLnBrk="0" fontAlgn="base" hangingPunct="0">
                <a:spcBef>
                  <a:spcPct val="0"/>
                </a:spcBef>
                <a:spcAft>
                  <a:spcPct val="0"/>
                </a:spcAft>
              </a:pPr>
              <a:r>
                <a:rPr lang="en-US" sz="1600" dirty="0">
                  <a:solidFill>
                    <a:srgbClr val="FFFFFF"/>
                  </a:solidFill>
                </a:rPr>
                <a:t>(</a:t>
              </a:r>
              <a:r>
                <a:rPr lang="en-US" sz="1600" b="1" dirty="0">
                  <a:solidFill>
                    <a:srgbClr val="FF0000"/>
                  </a:solidFill>
                </a:rPr>
                <a:t>on a small scale</a:t>
              </a:r>
              <a:r>
                <a:rPr lang="en-US" sz="1600" dirty="0">
                  <a:solidFill>
                    <a:srgbClr val="FFFFFF"/>
                  </a:solidFill>
                </a:rPr>
                <a:t>) </a:t>
              </a:r>
            </a:p>
            <a:p>
              <a:pPr marL="231775" indent="-231775" eaLnBrk="0" fontAlgn="base" hangingPunct="0">
                <a:spcBef>
                  <a:spcPct val="0"/>
                </a:spcBef>
                <a:spcAft>
                  <a:spcPct val="0"/>
                </a:spcAft>
              </a:pPr>
              <a:r>
                <a:rPr lang="en-US" sz="1600" dirty="0">
                  <a:solidFill>
                    <a:srgbClr val="FFFFFF"/>
                  </a:solidFill>
                </a:rPr>
                <a:t>Document problems</a:t>
              </a:r>
            </a:p>
            <a:p>
              <a:pPr marL="231775" indent="-231775" eaLnBrk="0" fontAlgn="base" hangingPunct="0">
                <a:spcBef>
                  <a:spcPct val="0"/>
                </a:spcBef>
                <a:spcAft>
                  <a:spcPct val="0"/>
                </a:spcAft>
              </a:pPr>
              <a:r>
                <a:rPr lang="en-US" sz="1600" dirty="0">
                  <a:solidFill>
                    <a:srgbClr val="FFFFFF"/>
                  </a:solidFill>
                </a:rPr>
                <a:t>and unexpected</a:t>
              </a:r>
            </a:p>
            <a:p>
              <a:pPr marL="231775" indent="-231775" eaLnBrk="0" fontAlgn="base" hangingPunct="0">
                <a:spcBef>
                  <a:spcPct val="0"/>
                </a:spcBef>
                <a:spcAft>
                  <a:spcPct val="0"/>
                </a:spcAft>
              </a:pPr>
              <a:r>
                <a:rPr lang="en-US" sz="1600" dirty="0">
                  <a:solidFill>
                    <a:srgbClr val="FFFFFF"/>
                  </a:solidFill>
                </a:rPr>
                <a:t>observations</a:t>
              </a:r>
            </a:p>
            <a:p>
              <a:pPr marL="231775" indent="-231775" eaLnBrk="0" fontAlgn="base" hangingPunct="0">
                <a:spcBef>
                  <a:spcPct val="0"/>
                </a:spcBef>
                <a:spcAft>
                  <a:spcPct val="0"/>
                </a:spcAft>
              </a:pPr>
              <a:r>
                <a:rPr lang="en-US" sz="1600" dirty="0">
                  <a:solidFill>
                    <a:srgbClr val="FFFFFF"/>
                  </a:solidFill>
                </a:rPr>
                <a:t>Begin analysis</a:t>
              </a:r>
            </a:p>
          </p:txBody>
        </p:sp>
        <p:sp>
          <p:nvSpPr>
            <p:cNvPr id="38932" name="Text Box 18"/>
            <p:cNvSpPr txBox="1">
              <a:spLocks noChangeArrowheads="1"/>
            </p:cNvSpPr>
            <p:nvPr/>
          </p:nvSpPr>
          <p:spPr bwMode="auto">
            <a:xfrm>
              <a:off x="1557" y="118"/>
              <a:ext cx="2175" cy="446"/>
            </a:xfrm>
            <a:prstGeom prst="rect">
              <a:avLst/>
            </a:prstGeom>
            <a:noFill/>
            <a:ln w="12700" cap="sq">
              <a:noFill/>
              <a:miter lim="800000"/>
              <a:headEnd type="none" w="sm" len="sm"/>
              <a:tailEnd type="none" w="sm" len="sm"/>
            </a:ln>
          </p:spPr>
          <p:txBody>
            <a:bodyPr wrap="none">
              <a:spAutoFit/>
            </a:bodyPr>
            <a:lstStyle/>
            <a:p>
              <a:pPr fontAlgn="base">
                <a:spcBef>
                  <a:spcPct val="0"/>
                </a:spcBef>
                <a:spcAft>
                  <a:spcPct val="0"/>
                </a:spcAft>
              </a:pPr>
              <a:r>
                <a:rPr lang="en-US" sz="4000" b="1" dirty="0">
                  <a:solidFill>
                    <a:srgbClr val="FFFFFF"/>
                  </a:solidFill>
                </a:rPr>
                <a:t>The PDSA Cycle</a:t>
              </a:r>
            </a:p>
          </p:txBody>
        </p:sp>
      </p:grpSp>
    </p:spTree>
    <p:custDataLst>
      <p:tags r:id="rId1"/>
    </p:custDataLst>
    <p:extLst>
      <p:ext uri="{BB962C8B-B14F-4D97-AF65-F5344CB8AC3E}">
        <p14:creationId xmlns="" xmlns:p14="http://schemas.microsoft.com/office/powerpoint/2010/main" val="33090530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a:t>Plan Do Study </a:t>
            </a:r>
            <a:r>
              <a:rPr lang="en-US" dirty="0" smtClean="0"/>
              <a:t>Act—</a:t>
            </a:r>
            <a:r>
              <a:rPr lang="en-US" b="1" u="sng" dirty="0" smtClean="0"/>
              <a:t>Plan!</a:t>
            </a:r>
            <a:endParaRPr lang="en-US" b="1" u="sng" dirty="0"/>
          </a:p>
        </p:txBody>
      </p:sp>
      <p:sp>
        <p:nvSpPr>
          <p:cNvPr id="38915" name="Rectangle 3"/>
          <p:cNvSpPr>
            <a:spLocks noGrp="1" noChangeArrowheads="1"/>
          </p:cNvSpPr>
          <p:nvPr>
            <p:ph sz="half" idx="1"/>
          </p:nvPr>
        </p:nvSpPr>
        <p:spPr/>
        <p:txBody>
          <a:bodyPr>
            <a:normAutofit/>
          </a:bodyPr>
          <a:lstStyle/>
          <a:p>
            <a:r>
              <a:rPr lang="en-US" sz="2400" dirty="0"/>
              <a:t>Plan</a:t>
            </a:r>
          </a:p>
          <a:p>
            <a:pPr lvl="1"/>
            <a:r>
              <a:rPr lang="en-US" sz="2000" dirty="0"/>
              <a:t>Hypothesis or theory</a:t>
            </a:r>
          </a:p>
          <a:p>
            <a:pPr lvl="1"/>
            <a:r>
              <a:rPr lang="en-US" sz="2000" dirty="0"/>
              <a:t>Prediction</a:t>
            </a:r>
          </a:p>
          <a:p>
            <a:pPr lvl="1"/>
            <a:r>
              <a:rPr lang="en-US" sz="2000" dirty="0"/>
              <a:t>Details for small scale:  who, what, where, how, when, scope</a:t>
            </a:r>
          </a:p>
          <a:p>
            <a:pPr lvl="1"/>
            <a:r>
              <a:rPr lang="en-US" sz="2000" dirty="0"/>
              <a:t>Data for learning:  what, how</a:t>
            </a:r>
          </a:p>
        </p:txBody>
      </p:sp>
      <p:sp>
        <p:nvSpPr>
          <p:cNvPr id="38916" name="Rectangle 4"/>
          <p:cNvSpPr>
            <a:spLocks noGrp="1" noChangeArrowheads="1"/>
          </p:cNvSpPr>
          <p:nvPr>
            <p:ph sz="half" idx="2"/>
          </p:nvPr>
        </p:nvSpPr>
        <p:spPr/>
        <p:txBody>
          <a:bodyPr>
            <a:normAutofit/>
          </a:bodyPr>
          <a:lstStyle/>
          <a:p>
            <a:r>
              <a:rPr lang="en-US" sz="2400" dirty="0"/>
              <a:t>What specific question do you want this small test to address?</a:t>
            </a:r>
          </a:p>
          <a:p>
            <a:pPr lvl="1"/>
            <a:r>
              <a:rPr lang="en-US" sz="2000" dirty="0"/>
              <a:t>Example:  </a:t>
            </a:r>
            <a:r>
              <a:rPr lang="en-US" sz="2000" dirty="0" smtClean="0"/>
              <a:t>If we make phone calls  w/in 5-7 days after a patient given an FOBT seen in the office, will it result in improved return rates?</a:t>
            </a:r>
          </a:p>
          <a:p>
            <a:r>
              <a:rPr lang="en-US" sz="2400" dirty="0" smtClean="0"/>
              <a:t>Test with the next 5 patients.</a:t>
            </a:r>
          </a:p>
        </p:txBody>
      </p:sp>
      <p:grpSp>
        <p:nvGrpSpPr>
          <p:cNvPr id="2" name="Group 5"/>
          <p:cNvGrpSpPr>
            <a:grpSpLocks/>
          </p:cNvGrpSpPr>
          <p:nvPr/>
        </p:nvGrpSpPr>
        <p:grpSpPr bwMode="auto">
          <a:xfrm>
            <a:off x="1134268" y="4114800"/>
            <a:ext cx="2684463" cy="2328863"/>
            <a:chOff x="1872" y="1104"/>
            <a:chExt cx="2411" cy="2331"/>
          </a:xfrm>
        </p:grpSpPr>
        <p:sp>
          <p:nvSpPr>
            <p:cNvPr id="38918" name="Oval 6"/>
            <p:cNvSpPr>
              <a:spLocks noChangeArrowheads="1"/>
            </p:cNvSpPr>
            <p:nvPr/>
          </p:nvSpPr>
          <p:spPr bwMode="auto">
            <a:xfrm>
              <a:off x="1992" y="1206"/>
              <a:ext cx="2166" cy="2136"/>
            </a:xfrm>
            <a:prstGeom prst="ellipse">
              <a:avLst/>
            </a:prstGeom>
            <a:solidFill>
              <a:schemeClr val="bg1"/>
            </a:solidFill>
            <a:ln w="25400">
              <a:solidFill>
                <a:schemeClr val="tx1"/>
              </a:solidFill>
              <a:round/>
              <a:headEnd/>
              <a:tailEnd/>
            </a:ln>
            <a:effectLst/>
          </p:spPr>
          <p:txBody>
            <a:bodyPr wrap="none" anchor="ctr"/>
            <a:lstStyle/>
            <a:p>
              <a:endParaRPr lang="en-US">
                <a:solidFill>
                  <a:srgbClr val="262626"/>
                </a:solidFill>
              </a:endParaRPr>
            </a:p>
          </p:txBody>
        </p:sp>
        <p:sp>
          <p:nvSpPr>
            <p:cNvPr id="38919" name="Line 7"/>
            <p:cNvSpPr>
              <a:spLocks noChangeShapeType="1"/>
            </p:cNvSpPr>
            <p:nvPr/>
          </p:nvSpPr>
          <p:spPr bwMode="auto">
            <a:xfrm>
              <a:off x="3094" y="1206"/>
              <a:ext cx="0" cy="2137"/>
            </a:xfrm>
            <a:prstGeom prst="line">
              <a:avLst/>
            </a:prstGeom>
            <a:noFill/>
            <a:ln w="25400">
              <a:solidFill>
                <a:schemeClr val="tx1"/>
              </a:solidFill>
              <a:round/>
              <a:headEnd type="none" w="sm" len="sm"/>
              <a:tailEnd type="none" w="sm" len="sm"/>
            </a:ln>
            <a:effectLst/>
          </p:spPr>
          <p:txBody>
            <a:bodyPr wrap="none" anchor="ctr"/>
            <a:lstStyle/>
            <a:p>
              <a:endParaRPr lang="en-US">
                <a:solidFill>
                  <a:srgbClr val="262626"/>
                </a:solidFill>
              </a:endParaRPr>
            </a:p>
          </p:txBody>
        </p:sp>
        <p:sp>
          <p:nvSpPr>
            <p:cNvPr id="38920" name="Rectangle 8"/>
            <p:cNvSpPr>
              <a:spLocks noChangeArrowheads="1"/>
            </p:cNvSpPr>
            <p:nvPr/>
          </p:nvSpPr>
          <p:spPr bwMode="auto">
            <a:xfrm>
              <a:off x="3238" y="1663"/>
              <a:ext cx="862" cy="534"/>
            </a:xfrm>
            <a:prstGeom prst="rect">
              <a:avLst/>
            </a:prstGeom>
            <a:noFill/>
            <a:ln w="9525">
              <a:noFill/>
              <a:miter lim="800000"/>
              <a:headEnd/>
              <a:tailEnd/>
            </a:ln>
            <a:effectLst/>
          </p:spPr>
          <p:txBody>
            <a:bodyPr wrap="none" lIns="77788" tIns="38100" rIns="77788" bIns="38100">
              <a:spAutoFit/>
            </a:bodyPr>
            <a:lstStyle/>
            <a:p>
              <a:pPr defTabSz="644525" eaLnBrk="0" hangingPunct="0"/>
              <a:r>
                <a:rPr lang="en-US" sz="3000" b="1">
                  <a:solidFill>
                    <a:srgbClr val="262626"/>
                  </a:solidFill>
                </a:rPr>
                <a:t>Plan</a:t>
              </a:r>
            </a:p>
          </p:txBody>
        </p:sp>
        <p:sp>
          <p:nvSpPr>
            <p:cNvPr id="38921" name="Line 9"/>
            <p:cNvSpPr>
              <a:spLocks noChangeShapeType="1"/>
            </p:cNvSpPr>
            <p:nvPr/>
          </p:nvSpPr>
          <p:spPr bwMode="auto">
            <a:xfrm>
              <a:off x="1977" y="2292"/>
              <a:ext cx="2268" cy="0"/>
            </a:xfrm>
            <a:prstGeom prst="line">
              <a:avLst/>
            </a:prstGeom>
            <a:noFill/>
            <a:ln w="25400">
              <a:solidFill>
                <a:schemeClr val="tx1"/>
              </a:solidFill>
              <a:round/>
              <a:headEnd type="none" w="sm" len="sm"/>
              <a:tailEnd type="none" w="sm" len="sm"/>
            </a:ln>
            <a:effectLst/>
          </p:spPr>
          <p:txBody>
            <a:bodyPr wrap="none" anchor="ctr"/>
            <a:lstStyle/>
            <a:p>
              <a:endParaRPr lang="en-US">
                <a:solidFill>
                  <a:srgbClr val="262626"/>
                </a:solidFill>
              </a:endParaRPr>
            </a:p>
          </p:txBody>
        </p:sp>
        <p:sp>
          <p:nvSpPr>
            <p:cNvPr id="38922" name="AutoShape 10"/>
            <p:cNvSpPr>
              <a:spLocks noChangeArrowheads="1"/>
            </p:cNvSpPr>
            <p:nvPr/>
          </p:nvSpPr>
          <p:spPr bwMode="auto">
            <a:xfrm>
              <a:off x="2938" y="1104"/>
              <a:ext cx="335" cy="196"/>
            </a:xfrm>
            <a:prstGeom prst="rightArrow">
              <a:avLst>
                <a:gd name="adj1" fmla="val 50000"/>
                <a:gd name="adj2" fmla="val 85467"/>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solidFill>
                  <a:srgbClr val="262626"/>
                </a:solidFill>
              </a:endParaRPr>
            </a:p>
          </p:txBody>
        </p:sp>
        <p:sp>
          <p:nvSpPr>
            <p:cNvPr id="38923" name="AutoShape 11"/>
            <p:cNvSpPr>
              <a:spLocks noChangeArrowheads="1"/>
            </p:cNvSpPr>
            <p:nvPr/>
          </p:nvSpPr>
          <p:spPr bwMode="auto">
            <a:xfrm>
              <a:off x="2910" y="3239"/>
              <a:ext cx="335" cy="196"/>
            </a:xfrm>
            <a:prstGeom prst="leftArrow">
              <a:avLst>
                <a:gd name="adj1" fmla="val 50000"/>
                <a:gd name="adj2" fmla="val 85451"/>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solidFill>
                  <a:srgbClr val="262626"/>
                </a:solidFill>
              </a:endParaRPr>
            </a:p>
          </p:txBody>
        </p:sp>
        <p:sp>
          <p:nvSpPr>
            <p:cNvPr id="38924" name="AutoShape 12"/>
            <p:cNvSpPr>
              <a:spLocks noChangeArrowheads="1"/>
            </p:cNvSpPr>
            <p:nvPr/>
          </p:nvSpPr>
          <p:spPr bwMode="auto">
            <a:xfrm>
              <a:off x="4063" y="2137"/>
              <a:ext cx="220" cy="300"/>
            </a:xfrm>
            <a:prstGeom prst="downArrow">
              <a:avLst>
                <a:gd name="adj1" fmla="val 50000"/>
                <a:gd name="adj2" fmla="val 68188"/>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solidFill>
                  <a:srgbClr val="262626"/>
                </a:solidFill>
              </a:endParaRPr>
            </a:p>
          </p:txBody>
        </p:sp>
        <p:sp>
          <p:nvSpPr>
            <p:cNvPr id="38925" name="AutoShape 13"/>
            <p:cNvSpPr>
              <a:spLocks noChangeArrowheads="1"/>
            </p:cNvSpPr>
            <p:nvPr/>
          </p:nvSpPr>
          <p:spPr bwMode="auto">
            <a:xfrm>
              <a:off x="1872" y="2137"/>
              <a:ext cx="220" cy="300"/>
            </a:xfrm>
            <a:prstGeom prst="upArrow">
              <a:avLst>
                <a:gd name="adj1" fmla="val 50000"/>
                <a:gd name="adj2" fmla="val 68176"/>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solidFill>
                  <a:srgbClr val="262626"/>
                </a:solidFill>
              </a:endParaRPr>
            </a:p>
          </p:txBody>
        </p:sp>
      </p:grpSp>
    </p:spTree>
    <p:extLst>
      <p:ext uri="{BB962C8B-B14F-4D97-AF65-F5344CB8AC3E}">
        <p14:creationId xmlns="" xmlns:p14="http://schemas.microsoft.com/office/powerpoint/2010/main" val="38173521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dirty="0"/>
              <a:t>Plan Do Study </a:t>
            </a:r>
            <a:r>
              <a:rPr lang="en-US" dirty="0" smtClean="0"/>
              <a:t>Act—</a:t>
            </a:r>
            <a:r>
              <a:rPr lang="en-US" b="1" u="sng" dirty="0" smtClean="0"/>
              <a:t>Do!</a:t>
            </a:r>
            <a:endParaRPr lang="en-US" b="1" u="sng" dirty="0"/>
          </a:p>
        </p:txBody>
      </p:sp>
      <p:sp>
        <p:nvSpPr>
          <p:cNvPr id="40963" name="Rectangle 3"/>
          <p:cNvSpPr>
            <a:spLocks noGrp="1" noChangeArrowheads="1"/>
          </p:cNvSpPr>
          <p:nvPr>
            <p:ph sz="half" idx="1"/>
          </p:nvPr>
        </p:nvSpPr>
        <p:spPr>
          <a:xfrm>
            <a:off x="4876800" y="3858417"/>
            <a:ext cx="4038600" cy="4530725"/>
          </a:xfrm>
        </p:spPr>
        <p:txBody>
          <a:bodyPr/>
          <a:lstStyle/>
          <a:p>
            <a:r>
              <a:rPr lang="en-US" dirty="0"/>
              <a:t>Do</a:t>
            </a:r>
          </a:p>
          <a:p>
            <a:pPr lvl="1"/>
            <a:r>
              <a:rPr lang="en-US" dirty="0"/>
              <a:t>Jot down what happened </a:t>
            </a:r>
          </a:p>
          <a:p>
            <a:pPr lvl="1"/>
            <a:r>
              <a:rPr lang="en-US" dirty="0"/>
              <a:t>Record anything different from plan?</a:t>
            </a:r>
          </a:p>
        </p:txBody>
      </p:sp>
      <p:grpSp>
        <p:nvGrpSpPr>
          <p:cNvPr id="2" name="Group 5"/>
          <p:cNvGrpSpPr>
            <a:grpSpLocks/>
          </p:cNvGrpSpPr>
          <p:nvPr/>
        </p:nvGrpSpPr>
        <p:grpSpPr bwMode="auto">
          <a:xfrm>
            <a:off x="628650" y="1972467"/>
            <a:ext cx="3827463" cy="3700463"/>
            <a:chOff x="1872" y="1104"/>
            <a:chExt cx="2411" cy="2331"/>
          </a:xfrm>
        </p:grpSpPr>
        <p:sp>
          <p:nvSpPr>
            <p:cNvPr id="40966" name="Oval 6"/>
            <p:cNvSpPr>
              <a:spLocks noChangeArrowheads="1"/>
            </p:cNvSpPr>
            <p:nvPr/>
          </p:nvSpPr>
          <p:spPr bwMode="auto">
            <a:xfrm>
              <a:off x="1992" y="1206"/>
              <a:ext cx="2166" cy="2136"/>
            </a:xfrm>
            <a:prstGeom prst="ellipse">
              <a:avLst/>
            </a:prstGeom>
            <a:solidFill>
              <a:schemeClr val="bg1"/>
            </a:solidFill>
            <a:ln w="25400">
              <a:solidFill>
                <a:schemeClr val="tx1"/>
              </a:solidFill>
              <a:round/>
              <a:headEnd/>
              <a:tailEnd/>
            </a:ln>
            <a:effectLst/>
          </p:spPr>
          <p:txBody>
            <a:bodyPr wrap="none" anchor="ctr"/>
            <a:lstStyle/>
            <a:p>
              <a:endParaRPr lang="en-US">
                <a:solidFill>
                  <a:srgbClr val="262626"/>
                </a:solidFill>
              </a:endParaRPr>
            </a:p>
          </p:txBody>
        </p:sp>
        <p:sp>
          <p:nvSpPr>
            <p:cNvPr id="40967" name="Line 7"/>
            <p:cNvSpPr>
              <a:spLocks noChangeShapeType="1"/>
            </p:cNvSpPr>
            <p:nvPr/>
          </p:nvSpPr>
          <p:spPr bwMode="auto">
            <a:xfrm>
              <a:off x="3094" y="1206"/>
              <a:ext cx="0" cy="2137"/>
            </a:xfrm>
            <a:prstGeom prst="line">
              <a:avLst/>
            </a:prstGeom>
            <a:noFill/>
            <a:ln w="25400">
              <a:solidFill>
                <a:schemeClr val="tx1"/>
              </a:solidFill>
              <a:round/>
              <a:headEnd type="none" w="sm" len="sm"/>
              <a:tailEnd type="none" w="sm" len="sm"/>
            </a:ln>
            <a:effectLst/>
          </p:spPr>
          <p:txBody>
            <a:bodyPr wrap="none" anchor="ctr"/>
            <a:lstStyle/>
            <a:p>
              <a:endParaRPr lang="en-US">
                <a:solidFill>
                  <a:srgbClr val="262626"/>
                </a:solidFill>
              </a:endParaRPr>
            </a:p>
          </p:txBody>
        </p:sp>
        <p:sp>
          <p:nvSpPr>
            <p:cNvPr id="40968" name="Rectangle 8"/>
            <p:cNvSpPr>
              <a:spLocks noChangeArrowheads="1"/>
            </p:cNvSpPr>
            <p:nvPr/>
          </p:nvSpPr>
          <p:spPr bwMode="auto">
            <a:xfrm>
              <a:off x="2356" y="1664"/>
              <a:ext cx="98" cy="336"/>
            </a:xfrm>
            <a:prstGeom prst="rect">
              <a:avLst/>
            </a:prstGeom>
            <a:noFill/>
            <a:ln w="9525">
              <a:noFill/>
              <a:miter lim="800000"/>
              <a:headEnd/>
              <a:tailEnd/>
            </a:ln>
            <a:effectLst/>
          </p:spPr>
          <p:txBody>
            <a:bodyPr wrap="none" lIns="77788" tIns="38100" rIns="77788" bIns="38100">
              <a:spAutoFit/>
            </a:bodyPr>
            <a:lstStyle/>
            <a:p>
              <a:pPr defTabSz="644525" eaLnBrk="0" hangingPunct="0"/>
              <a:endParaRPr lang="en-US" sz="3000" b="1">
                <a:solidFill>
                  <a:srgbClr val="262626"/>
                </a:solidFill>
              </a:endParaRPr>
            </a:p>
          </p:txBody>
        </p:sp>
        <p:sp>
          <p:nvSpPr>
            <p:cNvPr id="40969" name="Rectangle 9"/>
            <p:cNvSpPr>
              <a:spLocks noChangeArrowheads="1"/>
            </p:cNvSpPr>
            <p:nvPr/>
          </p:nvSpPr>
          <p:spPr bwMode="auto">
            <a:xfrm>
              <a:off x="3238" y="1664"/>
              <a:ext cx="98" cy="336"/>
            </a:xfrm>
            <a:prstGeom prst="rect">
              <a:avLst/>
            </a:prstGeom>
            <a:noFill/>
            <a:ln w="9525">
              <a:noFill/>
              <a:miter lim="800000"/>
              <a:headEnd/>
              <a:tailEnd/>
            </a:ln>
            <a:effectLst/>
          </p:spPr>
          <p:txBody>
            <a:bodyPr wrap="none" lIns="77788" tIns="38100" rIns="77788" bIns="38100">
              <a:spAutoFit/>
            </a:bodyPr>
            <a:lstStyle/>
            <a:p>
              <a:pPr defTabSz="644525" eaLnBrk="0" hangingPunct="0"/>
              <a:endParaRPr lang="en-US" sz="3000" b="1">
                <a:solidFill>
                  <a:srgbClr val="262626"/>
                </a:solidFill>
              </a:endParaRPr>
            </a:p>
          </p:txBody>
        </p:sp>
        <p:sp>
          <p:nvSpPr>
            <p:cNvPr id="40970" name="Rectangle 10"/>
            <p:cNvSpPr>
              <a:spLocks noChangeArrowheads="1"/>
            </p:cNvSpPr>
            <p:nvPr/>
          </p:nvSpPr>
          <p:spPr bwMode="auto">
            <a:xfrm>
              <a:off x="2236" y="2465"/>
              <a:ext cx="98" cy="336"/>
            </a:xfrm>
            <a:prstGeom prst="rect">
              <a:avLst/>
            </a:prstGeom>
            <a:noFill/>
            <a:ln w="9525">
              <a:noFill/>
              <a:miter lim="800000"/>
              <a:headEnd/>
              <a:tailEnd/>
            </a:ln>
            <a:effectLst/>
          </p:spPr>
          <p:txBody>
            <a:bodyPr wrap="none" lIns="77788" tIns="38100" rIns="77788" bIns="38100">
              <a:spAutoFit/>
            </a:bodyPr>
            <a:lstStyle/>
            <a:p>
              <a:pPr defTabSz="644525" eaLnBrk="0" hangingPunct="0"/>
              <a:endParaRPr lang="en-US" sz="3000" b="1">
                <a:solidFill>
                  <a:srgbClr val="262626"/>
                </a:solidFill>
              </a:endParaRPr>
            </a:p>
          </p:txBody>
        </p:sp>
        <p:sp>
          <p:nvSpPr>
            <p:cNvPr id="40971" name="Rectangle 11"/>
            <p:cNvSpPr>
              <a:spLocks noChangeArrowheads="1"/>
            </p:cNvSpPr>
            <p:nvPr/>
          </p:nvSpPr>
          <p:spPr bwMode="auto">
            <a:xfrm>
              <a:off x="3320" y="2465"/>
              <a:ext cx="418" cy="336"/>
            </a:xfrm>
            <a:prstGeom prst="rect">
              <a:avLst/>
            </a:prstGeom>
            <a:noFill/>
            <a:ln w="9525">
              <a:noFill/>
              <a:miter lim="800000"/>
              <a:headEnd/>
              <a:tailEnd/>
            </a:ln>
            <a:effectLst/>
          </p:spPr>
          <p:txBody>
            <a:bodyPr wrap="none" lIns="77788" tIns="38100" rIns="77788" bIns="38100">
              <a:spAutoFit/>
            </a:bodyPr>
            <a:lstStyle/>
            <a:p>
              <a:pPr defTabSz="644525" eaLnBrk="0" hangingPunct="0"/>
              <a:r>
                <a:rPr lang="en-US" sz="3000" b="1">
                  <a:solidFill>
                    <a:srgbClr val="262626"/>
                  </a:solidFill>
                </a:rPr>
                <a:t>Do</a:t>
              </a:r>
            </a:p>
          </p:txBody>
        </p:sp>
        <p:sp>
          <p:nvSpPr>
            <p:cNvPr id="40972" name="Line 12"/>
            <p:cNvSpPr>
              <a:spLocks noChangeShapeType="1"/>
            </p:cNvSpPr>
            <p:nvPr/>
          </p:nvSpPr>
          <p:spPr bwMode="auto">
            <a:xfrm>
              <a:off x="1977" y="2292"/>
              <a:ext cx="2268" cy="0"/>
            </a:xfrm>
            <a:prstGeom prst="line">
              <a:avLst/>
            </a:prstGeom>
            <a:noFill/>
            <a:ln w="25400">
              <a:solidFill>
                <a:schemeClr val="tx1"/>
              </a:solidFill>
              <a:round/>
              <a:headEnd type="none" w="sm" len="sm"/>
              <a:tailEnd type="none" w="sm" len="sm"/>
            </a:ln>
            <a:effectLst/>
          </p:spPr>
          <p:txBody>
            <a:bodyPr wrap="none" anchor="ctr"/>
            <a:lstStyle/>
            <a:p>
              <a:endParaRPr lang="en-US">
                <a:solidFill>
                  <a:srgbClr val="262626"/>
                </a:solidFill>
              </a:endParaRPr>
            </a:p>
          </p:txBody>
        </p:sp>
        <p:sp>
          <p:nvSpPr>
            <p:cNvPr id="40973" name="AutoShape 13"/>
            <p:cNvSpPr>
              <a:spLocks noChangeArrowheads="1"/>
            </p:cNvSpPr>
            <p:nvPr/>
          </p:nvSpPr>
          <p:spPr bwMode="auto">
            <a:xfrm>
              <a:off x="2938" y="1104"/>
              <a:ext cx="335" cy="196"/>
            </a:xfrm>
            <a:prstGeom prst="rightArrow">
              <a:avLst>
                <a:gd name="adj1" fmla="val 50000"/>
                <a:gd name="adj2" fmla="val 85467"/>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solidFill>
                  <a:srgbClr val="262626"/>
                </a:solidFill>
              </a:endParaRPr>
            </a:p>
          </p:txBody>
        </p:sp>
        <p:sp>
          <p:nvSpPr>
            <p:cNvPr id="40974" name="AutoShape 14"/>
            <p:cNvSpPr>
              <a:spLocks noChangeArrowheads="1"/>
            </p:cNvSpPr>
            <p:nvPr/>
          </p:nvSpPr>
          <p:spPr bwMode="auto">
            <a:xfrm>
              <a:off x="2910" y="3239"/>
              <a:ext cx="335" cy="196"/>
            </a:xfrm>
            <a:prstGeom prst="leftArrow">
              <a:avLst>
                <a:gd name="adj1" fmla="val 50000"/>
                <a:gd name="adj2" fmla="val 85451"/>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solidFill>
                  <a:srgbClr val="262626"/>
                </a:solidFill>
              </a:endParaRPr>
            </a:p>
          </p:txBody>
        </p:sp>
        <p:sp>
          <p:nvSpPr>
            <p:cNvPr id="40975" name="AutoShape 15"/>
            <p:cNvSpPr>
              <a:spLocks noChangeArrowheads="1"/>
            </p:cNvSpPr>
            <p:nvPr/>
          </p:nvSpPr>
          <p:spPr bwMode="auto">
            <a:xfrm>
              <a:off x="4063" y="2137"/>
              <a:ext cx="220" cy="300"/>
            </a:xfrm>
            <a:prstGeom prst="downArrow">
              <a:avLst>
                <a:gd name="adj1" fmla="val 50000"/>
                <a:gd name="adj2" fmla="val 68188"/>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solidFill>
                  <a:srgbClr val="262626"/>
                </a:solidFill>
              </a:endParaRPr>
            </a:p>
          </p:txBody>
        </p:sp>
        <p:sp>
          <p:nvSpPr>
            <p:cNvPr id="40976" name="AutoShape 16"/>
            <p:cNvSpPr>
              <a:spLocks noChangeArrowheads="1"/>
            </p:cNvSpPr>
            <p:nvPr/>
          </p:nvSpPr>
          <p:spPr bwMode="auto">
            <a:xfrm>
              <a:off x="1872" y="2137"/>
              <a:ext cx="220" cy="300"/>
            </a:xfrm>
            <a:prstGeom prst="upArrow">
              <a:avLst>
                <a:gd name="adj1" fmla="val 50000"/>
                <a:gd name="adj2" fmla="val 68176"/>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solidFill>
                  <a:srgbClr val="262626"/>
                </a:solidFill>
              </a:endParaRPr>
            </a:p>
          </p:txBody>
        </p:sp>
      </p:grpSp>
    </p:spTree>
    <p:extLst>
      <p:ext uri="{BB962C8B-B14F-4D97-AF65-F5344CB8AC3E}">
        <p14:creationId xmlns="" xmlns:p14="http://schemas.microsoft.com/office/powerpoint/2010/main" val="22340058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dirty="0"/>
              <a:t>Plan Do Study </a:t>
            </a:r>
            <a:r>
              <a:rPr lang="en-US" dirty="0" smtClean="0"/>
              <a:t>Act—</a:t>
            </a:r>
            <a:r>
              <a:rPr lang="en-US" b="1" u="sng" dirty="0" smtClean="0"/>
              <a:t>Study!</a:t>
            </a:r>
            <a:endParaRPr lang="en-US" b="1" u="sng" dirty="0"/>
          </a:p>
        </p:txBody>
      </p:sp>
      <p:sp>
        <p:nvSpPr>
          <p:cNvPr id="41987" name="Rectangle 3"/>
          <p:cNvSpPr>
            <a:spLocks noGrp="1" noChangeArrowheads="1"/>
          </p:cNvSpPr>
          <p:nvPr>
            <p:ph sz="half" idx="1"/>
          </p:nvPr>
        </p:nvSpPr>
        <p:spPr>
          <a:xfrm>
            <a:off x="397670" y="3333750"/>
            <a:ext cx="4038600" cy="4530725"/>
          </a:xfrm>
        </p:spPr>
        <p:txBody>
          <a:bodyPr/>
          <a:lstStyle/>
          <a:p>
            <a:r>
              <a:rPr lang="en-US" dirty="0"/>
              <a:t>Study</a:t>
            </a:r>
          </a:p>
          <a:p>
            <a:pPr lvl="1"/>
            <a:r>
              <a:rPr lang="en-US" dirty="0"/>
              <a:t>What does it mean?</a:t>
            </a:r>
          </a:p>
          <a:p>
            <a:pPr lvl="1"/>
            <a:r>
              <a:rPr lang="en-US" dirty="0"/>
              <a:t>How did it compare to prediction?</a:t>
            </a:r>
          </a:p>
          <a:p>
            <a:pPr lvl="1"/>
            <a:r>
              <a:rPr lang="en-US" dirty="0"/>
              <a:t>What are we learning?</a:t>
            </a:r>
          </a:p>
        </p:txBody>
      </p:sp>
      <p:grpSp>
        <p:nvGrpSpPr>
          <p:cNvPr id="2" name="Group 5"/>
          <p:cNvGrpSpPr>
            <a:grpSpLocks/>
          </p:cNvGrpSpPr>
          <p:nvPr/>
        </p:nvGrpSpPr>
        <p:grpSpPr bwMode="auto">
          <a:xfrm>
            <a:off x="4343400" y="1447800"/>
            <a:ext cx="3827463" cy="3700463"/>
            <a:chOff x="1872" y="1104"/>
            <a:chExt cx="2411" cy="2331"/>
          </a:xfrm>
        </p:grpSpPr>
        <p:sp>
          <p:nvSpPr>
            <p:cNvPr id="41990" name="Oval 6"/>
            <p:cNvSpPr>
              <a:spLocks noChangeArrowheads="1"/>
            </p:cNvSpPr>
            <p:nvPr/>
          </p:nvSpPr>
          <p:spPr bwMode="auto">
            <a:xfrm>
              <a:off x="1992" y="1206"/>
              <a:ext cx="2166" cy="2136"/>
            </a:xfrm>
            <a:prstGeom prst="ellipse">
              <a:avLst/>
            </a:prstGeom>
            <a:solidFill>
              <a:schemeClr val="bg1"/>
            </a:solidFill>
            <a:ln w="25400">
              <a:solidFill>
                <a:schemeClr val="tx1"/>
              </a:solidFill>
              <a:round/>
              <a:headEnd/>
              <a:tailEnd/>
            </a:ln>
            <a:effectLst/>
          </p:spPr>
          <p:txBody>
            <a:bodyPr wrap="none" anchor="ctr"/>
            <a:lstStyle/>
            <a:p>
              <a:endParaRPr lang="en-US">
                <a:solidFill>
                  <a:srgbClr val="262626"/>
                </a:solidFill>
              </a:endParaRPr>
            </a:p>
          </p:txBody>
        </p:sp>
        <p:sp>
          <p:nvSpPr>
            <p:cNvPr id="41991" name="Line 7"/>
            <p:cNvSpPr>
              <a:spLocks noChangeShapeType="1"/>
            </p:cNvSpPr>
            <p:nvPr/>
          </p:nvSpPr>
          <p:spPr bwMode="auto">
            <a:xfrm>
              <a:off x="3094" y="1206"/>
              <a:ext cx="0" cy="2137"/>
            </a:xfrm>
            <a:prstGeom prst="line">
              <a:avLst/>
            </a:prstGeom>
            <a:noFill/>
            <a:ln w="25400">
              <a:solidFill>
                <a:schemeClr val="tx1"/>
              </a:solidFill>
              <a:round/>
              <a:headEnd type="none" w="sm" len="sm"/>
              <a:tailEnd type="none" w="sm" len="sm"/>
            </a:ln>
            <a:effectLst/>
          </p:spPr>
          <p:txBody>
            <a:bodyPr wrap="none" anchor="ctr"/>
            <a:lstStyle/>
            <a:p>
              <a:endParaRPr lang="en-US">
                <a:solidFill>
                  <a:srgbClr val="262626"/>
                </a:solidFill>
              </a:endParaRPr>
            </a:p>
          </p:txBody>
        </p:sp>
        <p:sp>
          <p:nvSpPr>
            <p:cNvPr id="41992" name="Rectangle 8"/>
            <p:cNvSpPr>
              <a:spLocks noChangeArrowheads="1"/>
            </p:cNvSpPr>
            <p:nvPr/>
          </p:nvSpPr>
          <p:spPr bwMode="auto">
            <a:xfrm>
              <a:off x="2356" y="1664"/>
              <a:ext cx="98" cy="336"/>
            </a:xfrm>
            <a:prstGeom prst="rect">
              <a:avLst/>
            </a:prstGeom>
            <a:noFill/>
            <a:ln w="9525">
              <a:noFill/>
              <a:miter lim="800000"/>
              <a:headEnd/>
              <a:tailEnd/>
            </a:ln>
            <a:effectLst/>
          </p:spPr>
          <p:txBody>
            <a:bodyPr wrap="none" lIns="77788" tIns="38100" rIns="77788" bIns="38100">
              <a:spAutoFit/>
            </a:bodyPr>
            <a:lstStyle/>
            <a:p>
              <a:pPr defTabSz="644525" eaLnBrk="0" hangingPunct="0"/>
              <a:endParaRPr lang="en-US" sz="3000" b="1">
                <a:solidFill>
                  <a:srgbClr val="262626"/>
                </a:solidFill>
              </a:endParaRPr>
            </a:p>
          </p:txBody>
        </p:sp>
        <p:sp>
          <p:nvSpPr>
            <p:cNvPr id="41993" name="Rectangle 9"/>
            <p:cNvSpPr>
              <a:spLocks noChangeArrowheads="1"/>
            </p:cNvSpPr>
            <p:nvPr/>
          </p:nvSpPr>
          <p:spPr bwMode="auto">
            <a:xfrm>
              <a:off x="3238" y="1664"/>
              <a:ext cx="98" cy="336"/>
            </a:xfrm>
            <a:prstGeom prst="rect">
              <a:avLst/>
            </a:prstGeom>
            <a:noFill/>
            <a:ln w="9525">
              <a:noFill/>
              <a:miter lim="800000"/>
              <a:headEnd/>
              <a:tailEnd/>
            </a:ln>
            <a:effectLst/>
          </p:spPr>
          <p:txBody>
            <a:bodyPr wrap="none" lIns="77788" tIns="38100" rIns="77788" bIns="38100">
              <a:spAutoFit/>
            </a:bodyPr>
            <a:lstStyle/>
            <a:p>
              <a:pPr defTabSz="644525" eaLnBrk="0" hangingPunct="0"/>
              <a:endParaRPr lang="en-US" sz="3000" b="1">
                <a:solidFill>
                  <a:srgbClr val="262626"/>
                </a:solidFill>
              </a:endParaRPr>
            </a:p>
          </p:txBody>
        </p:sp>
        <p:sp>
          <p:nvSpPr>
            <p:cNvPr id="41994" name="Rectangle 10"/>
            <p:cNvSpPr>
              <a:spLocks noChangeArrowheads="1"/>
            </p:cNvSpPr>
            <p:nvPr/>
          </p:nvSpPr>
          <p:spPr bwMode="auto">
            <a:xfrm>
              <a:off x="2236" y="2465"/>
              <a:ext cx="765" cy="336"/>
            </a:xfrm>
            <a:prstGeom prst="rect">
              <a:avLst/>
            </a:prstGeom>
            <a:noFill/>
            <a:ln w="9525">
              <a:noFill/>
              <a:miter lim="800000"/>
              <a:headEnd/>
              <a:tailEnd/>
            </a:ln>
            <a:effectLst/>
          </p:spPr>
          <p:txBody>
            <a:bodyPr wrap="none" lIns="77788" tIns="38100" rIns="77788" bIns="38100">
              <a:spAutoFit/>
            </a:bodyPr>
            <a:lstStyle/>
            <a:p>
              <a:pPr defTabSz="644525" eaLnBrk="0" hangingPunct="0"/>
              <a:r>
                <a:rPr lang="en-US" sz="3000" b="1">
                  <a:solidFill>
                    <a:srgbClr val="262626"/>
                  </a:solidFill>
                </a:rPr>
                <a:t>Study</a:t>
              </a:r>
            </a:p>
          </p:txBody>
        </p:sp>
        <p:sp>
          <p:nvSpPr>
            <p:cNvPr id="41995" name="Rectangle 11"/>
            <p:cNvSpPr>
              <a:spLocks noChangeArrowheads="1"/>
            </p:cNvSpPr>
            <p:nvPr/>
          </p:nvSpPr>
          <p:spPr bwMode="auto">
            <a:xfrm>
              <a:off x="3320" y="2465"/>
              <a:ext cx="98" cy="336"/>
            </a:xfrm>
            <a:prstGeom prst="rect">
              <a:avLst/>
            </a:prstGeom>
            <a:noFill/>
            <a:ln w="9525">
              <a:noFill/>
              <a:miter lim="800000"/>
              <a:headEnd/>
              <a:tailEnd/>
            </a:ln>
            <a:effectLst/>
          </p:spPr>
          <p:txBody>
            <a:bodyPr wrap="none" lIns="77788" tIns="38100" rIns="77788" bIns="38100">
              <a:spAutoFit/>
            </a:bodyPr>
            <a:lstStyle/>
            <a:p>
              <a:pPr defTabSz="644525" eaLnBrk="0" hangingPunct="0"/>
              <a:endParaRPr lang="en-US" sz="3000" b="1">
                <a:solidFill>
                  <a:srgbClr val="262626"/>
                </a:solidFill>
              </a:endParaRPr>
            </a:p>
          </p:txBody>
        </p:sp>
        <p:sp>
          <p:nvSpPr>
            <p:cNvPr id="41996" name="Line 12"/>
            <p:cNvSpPr>
              <a:spLocks noChangeShapeType="1"/>
            </p:cNvSpPr>
            <p:nvPr/>
          </p:nvSpPr>
          <p:spPr bwMode="auto">
            <a:xfrm>
              <a:off x="1977" y="2292"/>
              <a:ext cx="2268" cy="0"/>
            </a:xfrm>
            <a:prstGeom prst="line">
              <a:avLst/>
            </a:prstGeom>
            <a:noFill/>
            <a:ln w="25400">
              <a:solidFill>
                <a:schemeClr val="tx1"/>
              </a:solidFill>
              <a:round/>
              <a:headEnd type="none" w="sm" len="sm"/>
              <a:tailEnd type="none" w="sm" len="sm"/>
            </a:ln>
            <a:effectLst/>
          </p:spPr>
          <p:txBody>
            <a:bodyPr wrap="none" anchor="ctr"/>
            <a:lstStyle/>
            <a:p>
              <a:endParaRPr lang="en-US">
                <a:solidFill>
                  <a:srgbClr val="262626"/>
                </a:solidFill>
              </a:endParaRPr>
            </a:p>
          </p:txBody>
        </p:sp>
        <p:sp>
          <p:nvSpPr>
            <p:cNvPr id="41997" name="AutoShape 13"/>
            <p:cNvSpPr>
              <a:spLocks noChangeArrowheads="1"/>
            </p:cNvSpPr>
            <p:nvPr/>
          </p:nvSpPr>
          <p:spPr bwMode="auto">
            <a:xfrm>
              <a:off x="2938" y="1104"/>
              <a:ext cx="335" cy="196"/>
            </a:xfrm>
            <a:prstGeom prst="rightArrow">
              <a:avLst>
                <a:gd name="adj1" fmla="val 50000"/>
                <a:gd name="adj2" fmla="val 85467"/>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solidFill>
                  <a:srgbClr val="262626"/>
                </a:solidFill>
              </a:endParaRPr>
            </a:p>
          </p:txBody>
        </p:sp>
        <p:sp>
          <p:nvSpPr>
            <p:cNvPr id="41998" name="AutoShape 14"/>
            <p:cNvSpPr>
              <a:spLocks noChangeArrowheads="1"/>
            </p:cNvSpPr>
            <p:nvPr/>
          </p:nvSpPr>
          <p:spPr bwMode="auto">
            <a:xfrm>
              <a:off x="2910" y="3239"/>
              <a:ext cx="335" cy="196"/>
            </a:xfrm>
            <a:prstGeom prst="leftArrow">
              <a:avLst>
                <a:gd name="adj1" fmla="val 50000"/>
                <a:gd name="adj2" fmla="val 85451"/>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solidFill>
                  <a:srgbClr val="262626"/>
                </a:solidFill>
              </a:endParaRPr>
            </a:p>
          </p:txBody>
        </p:sp>
        <p:sp>
          <p:nvSpPr>
            <p:cNvPr id="41999" name="AutoShape 15"/>
            <p:cNvSpPr>
              <a:spLocks noChangeArrowheads="1"/>
            </p:cNvSpPr>
            <p:nvPr/>
          </p:nvSpPr>
          <p:spPr bwMode="auto">
            <a:xfrm>
              <a:off x="4063" y="2137"/>
              <a:ext cx="220" cy="300"/>
            </a:xfrm>
            <a:prstGeom prst="downArrow">
              <a:avLst>
                <a:gd name="adj1" fmla="val 50000"/>
                <a:gd name="adj2" fmla="val 68188"/>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solidFill>
                  <a:srgbClr val="262626"/>
                </a:solidFill>
              </a:endParaRPr>
            </a:p>
          </p:txBody>
        </p:sp>
        <p:sp>
          <p:nvSpPr>
            <p:cNvPr id="42000" name="AutoShape 16"/>
            <p:cNvSpPr>
              <a:spLocks noChangeArrowheads="1"/>
            </p:cNvSpPr>
            <p:nvPr/>
          </p:nvSpPr>
          <p:spPr bwMode="auto">
            <a:xfrm>
              <a:off x="1872" y="2137"/>
              <a:ext cx="220" cy="300"/>
            </a:xfrm>
            <a:prstGeom prst="upArrow">
              <a:avLst>
                <a:gd name="adj1" fmla="val 50000"/>
                <a:gd name="adj2" fmla="val 68176"/>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solidFill>
                  <a:srgbClr val="262626"/>
                </a:solidFill>
              </a:endParaRPr>
            </a:p>
          </p:txBody>
        </p:sp>
      </p:grpSp>
    </p:spTree>
    <p:extLst>
      <p:ext uri="{BB962C8B-B14F-4D97-AF65-F5344CB8AC3E}">
        <p14:creationId xmlns="" xmlns:p14="http://schemas.microsoft.com/office/powerpoint/2010/main" val="369848097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dirty="0"/>
              <a:t>Plan Do Study </a:t>
            </a:r>
            <a:r>
              <a:rPr lang="en-US" dirty="0" smtClean="0"/>
              <a:t>Act—</a:t>
            </a:r>
            <a:r>
              <a:rPr lang="en-US" b="1" u="sng" dirty="0" smtClean="0"/>
              <a:t>Act!</a:t>
            </a:r>
            <a:endParaRPr lang="en-US" b="1" u="sng" dirty="0"/>
          </a:p>
        </p:txBody>
      </p:sp>
      <p:sp>
        <p:nvSpPr>
          <p:cNvPr id="43011" name="Rectangle 3"/>
          <p:cNvSpPr>
            <a:spLocks noGrp="1" noChangeArrowheads="1"/>
          </p:cNvSpPr>
          <p:nvPr>
            <p:ph sz="half" idx="1"/>
          </p:nvPr>
        </p:nvSpPr>
        <p:spPr/>
        <p:txBody>
          <a:bodyPr/>
          <a:lstStyle/>
          <a:p>
            <a:r>
              <a:rPr lang="en-US" dirty="0" smtClean="0"/>
              <a:t>Act</a:t>
            </a:r>
          </a:p>
          <a:p>
            <a:pPr lvl="1"/>
            <a:r>
              <a:rPr lang="en-US" dirty="0" smtClean="0"/>
              <a:t>What </a:t>
            </a:r>
            <a:r>
              <a:rPr lang="en-US" dirty="0"/>
              <a:t>shall we do next?</a:t>
            </a:r>
          </a:p>
          <a:p>
            <a:pPr lvl="2"/>
            <a:r>
              <a:rPr lang="en-US" dirty="0"/>
              <a:t>Adopt </a:t>
            </a:r>
          </a:p>
          <a:p>
            <a:pPr lvl="2"/>
            <a:r>
              <a:rPr lang="en-US" dirty="0"/>
              <a:t>Adapt</a:t>
            </a:r>
          </a:p>
          <a:p>
            <a:pPr lvl="2"/>
            <a:r>
              <a:rPr lang="en-US" dirty="0"/>
              <a:t>Abandon</a:t>
            </a:r>
          </a:p>
        </p:txBody>
      </p:sp>
      <p:grpSp>
        <p:nvGrpSpPr>
          <p:cNvPr id="2" name="Group 5"/>
          <p:cNvGrpSpPr>
            <a:grpSpLocks/>
          </p:cNvGrpSpPr>
          <p:nvPr/>
        </p:nvGrpSpPr>
        <p:grpSpPr bwMode="auto">
          <a:xfrm>
            <a:off x="4267200" y="1600200"/>
            <a:ext cx="3827463" cy="3700463"/>
            <a:chOff x="1872" y="1104"/>
            <a:chExt cx="2411" cy="2331"/>
          </a:xfrm>
        </p:grpSpPr>
        <p:sp>
          <p:nvSpPr>
            <p:cNvPr id="43014" name="Oval 6"/>
            <p:cNvSpPr>
              <a:spLocks noChangeArrowheads="1"/>
            </p:cNvSpPr>
            <p:nvPr/>
          </p:nvSpPr>
          <p:spPr bwMode="auto">
            <a:xfrm>
              <a:off x="1992" y="1206"/>
              <a:ext cx="2166" cy="2136"/>
            </a:xfrm>
            <a:prstGeom prst="ellipse">
              <a:avLst/>
            </a:prstGeom>
            <a:solidFill>
              <a:schemeClr val="bg1"/>
            </a:solidFill>
            <a:ln w="25400">
              <a:solidFill>
                <a:schemeClr val="tx1"/>
              </a:solidFill>
              <a:round/>
              <a:headEnd/>
              <a:tailEnd/>
            </a:ln>
            <a:effectLst/>
          </p:spPr>
          <p:txBody>
            <a:bodyPr wrap="none" anchor="ctr"/>
            <a:lstStyle/>
            <a:p>
              <a:endParaRPr lang="en-US">
                <a:solidFill>
                  <a:srgbClr val="262626"/>
                </a:solidFill>
              </a:endParaRPr>
            </a:p>
          </p:txBody>
        </p:sp>
        <p:sp>
          <p:nvSpPr>
            <p:cNvPr id="43015" name="Line 7"/>
            <p:cNvSpPr>
              <a:spLocks noChangeShapeType="1"/>
            </p:cNvSpPr>
            <p:nvPr/>
          </p:nvSpPr>
          <p:spPr bwMode="auto">
            <a:xfrm>
              <a:off x="3094" y="1206"/>
              <a:ext cx="0" cy="2137"/>
            </a:xfrm>
            <a:prstGeom prst="line">
              <a:avLst/>
            </a:prstGeom>
            <a:noFill/>
            <a:ln w="25400">
              <a:solidFill>
                <a:schemeClr val="tx1"/>
              </a:solidFill>
              <a:round/>
              <a:headEnd type="none" w="sm" len="sm"/>
              <a:tailEnd type="none" w="sm" len="sm"/>
            </a:ln>
            <a:effectLst/>
          </p:spPr>
          <p:txBody>
            <a:bodyPr wrap="none" anchor="ctr"/>
            <a:lstStyle/>
            <a:p>
              <a:endParaRPr lang="en-US">
                <a:solidFill>
                  <a:srgbClr val="262626"/>
                </a:solidFill>
              </a:endParaRPr>
            </a:p>
          </p:txBody>
        </p:sp>
        <p:sp>
          <p:nvSpPr>
            <p:cNvPr id="43016" name="Rectangle 8"/>
            <p:cNvSpPr>
              <a:spLocks noChangeArrowheads="1"/>
            </p:cNvSpPr>
            <p:nvPr/>
          </p:nvSpPr>
          <p:spPr bwMode="auto">
            <a:xfrm>
              <a:off x="2356" y="1664"/>
              <a:ext cx="98" cy="336"/>
            </a:xfrm>
            <a:prstGeom prst="rect">
              <a:avLst/>
            </a:prstGeom>
            <a:noFill/>
            <a:ln w="9525">
              <a:noFill/>
              <a:miter lim="800000"/>
              <a:headEnd/>
              <a:tailEnd/>
            </a:ln>
            <a:effectLst/>
          </p:spPr>
          <p:txBody>
            <a:bodyPr wrap="none" lIns="77788" tIns="38100" rIns="77788" bIns="38100">
              <a:spAutoFit/>
            </a:bodyPr>
            <a:lstStyle/>
            <a:p>
              <a:pPr defTabSz="644525" eaLnBrk="0" hangingPunct="0"/>
              <a:endParaRPr lang="en-US" sz="3000" b="1">
                <a:solidFill>
                  <a:srgbClr val="262626"/>
                </a:solidFill>
              </a:endParaRPr>
            </a:p>
          </p:txBody>
        </p:sp>
        <p:sp>
          <p:nvSpPr>
            <p:cNvPr id="43017" name="Rectangle 9"/>
            <p:cNvSpPr>
              <a:spLocks noChangeArrowheads="1"/>
            </p:cNvSpPr>
            <p:nvPr/>
          </p:nvSpPr>
          <p:spPr bwMode="auto">
            <a:xfrm>
              <a:off x="3238" y="1664"/>
              <a:ext cx="98" cy="336"/>
            </a:xfrm>
            <a:prstGeom prst="rect">
              <a:avLst/>
            </a:prstGeom>
            <a:noFill/>
            <a:ln w="9525">
              <a:noFill/>
              <a:miter lim="800000"/>
              <a:headEnd/>
              <a:tailEnd/>
            </a:ln>
            <a:effectLst/>
          </p:spPr>
          <p:txBody>
            <a:bodyPr wrap="none" lIns="77788" tIns="38100" rIns="77788" bIns="38100">
              <a:spAutoFit/>
            </a:bodyPr>
            <a:lstStyle/>
            <a:p>
              <a:pPr defTabSz="644525" eaLnBrk="0" hangingPunct="0"/>
              <a:endParaRPr lang="en-US" sz="3000" b="1">
                <a:solidFill>
                  <a:srgbClr val="262626"/>
                </a:solidFill>
              </a:endParaRPr>
            </a:p>
          </p:txBody>
        </p:sp>
        <p:sp>
          <p:nvSpPr>
            <p:cNvPr id="43018" name="Rectangle 10"/>
            <p:cNvSpPr>
              <a:spLocks noChangeArrowheads="1"/>
            </p:cNvSpPr>
            <p:nvPr/>
          </p:nvSpPr>
          <p:spPr bwMode="auto">
            <a:xfrm>
              <a:off x="2236" y="2465"/>
              <a:ext cx="98" cy="336"/>
            </a:xfrm>
            <a:prstGeom prst="rect">
              <a:avLst/>
            </a:prstGeom>
            <a:noFill/>
            <a:ln w="9525">
              <a:noFill/>
              <a:miter lim="800000"/>
              <a:headEnd/>
              <a:tailEnd/>
            </a:ln>
            <a:effectLst/>
          </p:spPr>
          <p:txBody>
            <a:bodyPr wrap="none" lIns="77788" tIns="38100" rIns="77788" bIns="38100">
              <a:spAutoFit/>
            </a:bodyPr>
            <a:lstStyle/>
            <a:p>
              <a:pPr defTabSz="644525" eaLnBrk="0" hangingPunct="0"/>
              <a:endParaRPr lang="en-US" sz="3000" b="1">
                <a:solidFill>
                  <a:srgbClr val="262626"/>
                </a:solidFill>
              </a:endParaRPr>
            </a:p>
          </p:txBody>
        </p:sp>
        <p:sp>
          <p:nvSpPr>
            <p:cNvPr id="43019" name="Rectangle 11"/>
            <p:cNvSpPr>
              <a:spLocks noChangeArrowheads="1"/>
            </p:cNvSpPr>
            <p:nvPr/>
          </p:nvSpPr>
          <p:spPr bwMode="auto">
            <a:xfrm>
              <a:off x="3320" y="2465"/>
              <a:ext cx="98" cy="336"/>
            </a:xfrm>
            <a:prstGeom prst="rect">
              <a:avLst/>
            </a:prstGeom>
            <a:noFill/>
            <a:ln w="9525">
              <a:noFill/>
              <a:miter lim="800000"/>
              <a:headEnd/>
              <a:tailEnd/>
            </a:ln>
            <a:effectLst/>
          </p:spPr>
          <p:txBody>
            <a:bodyPr wrap="none" lIns="77788" tIns="38100" rIns="77788" bIns="38100">
              <a:spAutoFit/>
            </a:bodyPr>
            <a:lstStyle/>
            <a:p>
              <a:pPr defTabSz="644525" eaLnBrk="0" hangingPunct="0"/>
              <a:endParaRPr lang="en-US" sz="3000" b="1">
                <a:solidFill>
                  <a:srgbClr val="262626"/>
                </a:solidFill>
              </a:endParaRPr>
            </a:p>
          </p:txBody>
        </p:sp>
        <p:sp>
          <p:nvSpPr>
            <p:cNvPr id="43020" name="Line 12"/>
            <p:cNvSpPr>
              <a:spLocks noChangeShapeType="1"/>
            </p:cNvSpPr>
            <p:nvPr/>
          </p:nvSpPr>
          <p:spPr bwMode="auto">
            <a:xfrm>
              <a:off x="1977" y="2292"/>
              <a:ext cx="2268" cy="0"/>
            </a:xfrm>
            <a:prstGeom prst="line">
              <a:avLst/>
            </a:prstGeom>
            <a:noFill/>
            <a:ln w="25400">
              <a:solidFill>
                <a:schemeClr val="tx1"/>
              </a:solidFill>
              <a:round/>
              <a:headEnd type="none" w="sm" len="sm"/>
              <a:tailEnd type="none" w="sm" len="sm"/>
            </a:ln>
            <a:effectLst/>
          </p:spPr>
          <p:txBody>
            <a:bodyPr wrap="none" anchor="ctr"/>
            <a:lstStyle/>
            <a:p>
              <a:endParaRPr lang="en-US">
                <a:solidFill>
                  <a:srgbClr val="262626"/>
                </a:solidFill>
              </a:endParaRPr>
            </a:p>
          </p:txBody>
        </p:sp>
        <p:sp>
          <p:nvSpPr>
            <p:cNvPr id="43021" name="AutoShape 13"/>
            <p:cNvSpPr>
              <a:spLocks noChangeArrowheads="1"/>
            </p:cNvSpPr>
            <p:nvPr/>
          </p:nvSpPr>
          <p:spPr bwMode="auto">
            <a:xfrm>
              <a:off x="2938" y="1104"/>
              <a:ext cx="335" cy="196"/>
            </a:xfrm>
            <a:prstGeom prst="rightArrow">
              <a:avLst>
                <a:gd name="adj1" fmla="val 50000"/>
                <a:gd name="adj2" fmla="val 85467"/>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solidFill>
                  <a:srgbClr val="262626"/>
                </a:solidFill>
              </a:endParaRPr>
            </a:p>
          </p:txBody>
        </p:sp>
        <p:sp>
          <p:nvSpPr>
            <p:cNvPr id="43022" name="AutoShape 14"/>
            <p:cNvSpPr>
              <a:spLocks noChangeArrowheads="1"/>
            </p:cNvSpPr>
            <p:nvPr/>
          </p:nvSpPr>
          <p:spPr bwMode="auto">
            <a:xfrm>
              <a:off x="2910" y="3239"/>
              <a:ext cx="335" cy="196"/>
            </a:xfrm>
            <a:prstGeom prst="leftArrow">
              <a:avLst>
                <a:gd name="adj1" fmla="val 50000"/>
                <a:gd name="adj2" fmla="val 85451"/>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solidFill>
                  <a:srgbClr val="262626"/>
                </a:solidFill>
              </a:endParaRPr>
            </a:p>
          </p:txBody>
        </p:sp>
        <p:sp>
          <p:nvSpPr>
            <p:cNvPr id="43023" name="AutoShape 15"/>
            <p:cNvSpPr>
              <a:spLocks noChangeArrowheads="1"/>
            </p:cNvSpPr>
            <p:nvPr/>
          </p:nvSpPr>
          <p:spPr bwMode="auto">
            <a:xfrm>
              <a:off x="4063" y="2137"/>
              <a:ext cx="220" cy="300"/>
            </a:xfrm>
            <a:prstGeom prst="downArrow">
              <a:avLst>
                <a:gd name="adj1" fmla="val 50000"/>
                <a:gd name="adj2" fmla="val 68188"/>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solidFill>
                  <a:srgbClr val="262626"/>
                </a:solidFill>
              </a:endParaRPr>
            </a:p>
          </p:txBody>
        </p:sp>
        <p:sp>
          <p:nvSpPr>
            <p:cNvPr id="43024" name="AutoShape 16"/>
            <p:cNvSpPr>
              <a:spLocks noChangeArrowheads="1"/>
            </p:cNvSpPr>
            <p:nvPr/>
          </p:nvSpPr>
          <p:spPr bwMode="auto">
            <a:xfrm>
              <a:off x="1872" y="2137"/>
              <a:ext cx="220" cy="300"/>
            </a:xfrm>
            <a:prstGeom prst="upArrow">
              <a:avLst>
                <a:gd name="adj1" fmla="val 50000"/>
                <a:gd name="adj2" fmla="val 68176"/>
              </a:avLst>
            </a:prstGeom>
            <a:solidFill>
              <a:srgbClr val="FFCC00"/>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solidFill>
                  <a:srgbClr val="262626"/>
                </a:solidFill>
              </a:endParaRPr>
            </a:p>
          </p:txBody>
        </p:sp>
      </p:grpSp>
      <p:sp>
        <p:nvSpPr>
          <p:cNvPr id="43025" name="Rectangle 17"/>
          <p:cNvSpPr>
            <a:spLocks noChangeArrowheads="1"/>
          </p:cNvSpPr>
          <p:nvPr/>
        </p:nvSpPr>
        <p:spPr bwMode="auto">
          <a:xfrm>
            <a:off x="5029200" y="2443163"/>
            <a:ext cx="796925" cy="549275"/>
          </a:xfrm>
          <a:prstGeom prst="rect">
            <a:avLst/>
          </a:prstGeom>
          <a:noFill/>
          <a:ln w="9525">
            <a:noFill/>
            <a:miter lim="800000"/>
            <a:headEnd/>
            <a:tailEnd/>
          </a:ln>
          <a:effectLst/>
        </p:spPr>
        <p:txBody>
          <a:bodyPr wrap="none">
            <a:spAutoFit/>
          </a:bodyPr>
          <a:lstStyle/>
          <a:p>
            <a:r>
              <a:rPr lang="en-US" sz="3000" b="1">
                <a:solidFill>
                  <a:srgbClr val="262626"/>
                </a:solidFill>
              </a:rPr>
              <a:t>Act</a:t>
            </a:r>
          </a:p>
        </p:txBody>
      </p:sp>
    </p:spTree>
    <p:extLst>
      <p:ext uri="{BB962C8B-B14F-4D97-AF65-F5344CB8AC3E}">
        <p14:creationId xmlns="" xmlns:p14="http://schemas.microsoft.com/office/powerpoint/2010/main" val="201896588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z="3600" dirty="0" smtClean="0">
                <a:latin typeface="Calibri" pitchFamily="34" charset="0"/>
                <a:ea typeface="ＭＳ Ｐゴシック" pitchFamily="34" charset="-128"/>
              </a:rPr>
              <a:t>Benefits to Small-Scale Testing</a:t>
            </a:r>
          </a:p>
        </p:txBody>
      </p:sp>
      <p:sp>
        <p:nvSpPr>
          <p:cNvPr id="17411" name="Subtitle 2"/>
          <p:cNvSpPr>
            <a:spLocks noGrp="1"/>
          </p:cNvSpPr>
          <p:nvPr>
            <p:ph idx="1"/>
          </p:nvPr>
        </p:nvSpPr>
        <p:spPr/>
        <p:txBody>
          <a:bodyPr>
            <a:normAutofit lnSpcReduction="10000"/>
          </a:bodyPr>
          <a:lstStyle/>
          <a:p>
            <a:pPr eaLnBrk="1" hangingPunct="1">
              <a:lnSpc>
                <a:spcPct val="90000"/>
              </a:lnSpc>
              <a:spcAft>
                <a:spcPct val="0"/>
              </a:spcAft>
              <a:buFont typeface="Arial" charset="0"/>
              <a:buChar char="•"/>
            </a:pPr>
            <a:r>
              <a:rPr lang="en-US" dirty="0" smtClean="0">
                <a:latin typeface="Calibri" pitchFamily="34" charset="0"/>
                <a:ea typeface="ＭＳ Ｐゴシック" pitchFamily="34" charset="-128"/>
              </a:rPr>
              <a:t>Learn how to adapt the change to conditions in the local environment</a:t>
            </a:r>
          </a:p>
          <a:p>
            <a:pPr eaLnBrk="1" hangingPunct="1">
              <a:lnSpc>
                <a:spcPct val="90000"/>
              </a:lnSpc>
              <a:spcAft>
                <a:spcPct val="0"/>
              </a:spcAft>
              <a:buFont typeface="Arial" charset="0"/>
              <a:buChar char="•"/>
            </a:pPr>
            <a:r>
              <a:rPr lang="en-US" dirty="0" smtClean="0">
                <a:latin typeface="Calibri" pitchFamily="34" charset="0"/>
                <a:ea typeface="ＭＳ Ｐゴシック" pitchFamily="34" charset="-128"/>
              </a:rPr>
              <a:t>Increase belief that change will result in improvement</a:t>
            </a:r>
          </a:p>
          <a:p>
            <a:pPr eaLnBrk="1" hangingPunct="1">
              <a:lnSpc>
                <a:spcPct val="90000"/>
              </a:lnSpc>
              <a:spcAft>
                <a:spcPct val="0"/>
              </a:spcAft>
              <a:buFont typeface="Arial" charset="0"/>
              <a:buChar char="•"/>
            </a:pPr>
            <a:r>
              <a:rPr lang="en-US" dirty="0" smtClean="0">
                <a:latin typeface="Calibri" pitchFamily="34" charset="0"/>
                <a:ea typeface="ＭＳ Ｐゴシック" pitchFamily="34" charset="-128"/>
              </a:rPr>
              <a:t>Opportunity for “failures” without impacting performance</a:t>
            </a:r>
          </a:p>
          <a:p>
            <a:pPr eaLnBrk="1" hangingPunct="1">
              <a:lnSpc>
                <a:spcPct val="90000"/>
              </a:lnSpc>
              <a:spcAft>
                <a:spcPct val="0"/>
              </a:spcAft>
              <a:buFont typeface="Arial" charset="0"/>
              <a:buChar char="•"/>
            </a:pPr>
            <a:r>
              <a:rPr lang="en-US" dirty="0" smtClean="0">
                <a:latin typeface="Calibri" pitchFamily="34" charset="0"/>
                <a:ea typeface="ＭＳ Ｐゴシック" pitchFamily="34" charset="-128"/>
              </a:rPr>
              <a:t>Identify how much improvement can be expected from the change</a:t>
            </a:r>
          </a:p>
          <a:p>
            <a:pPr eaLnBrk="1" hangingPunct="1">
              <a:lnSpc>
                <a:spcPct val="90000"/>
              </a:lnSpc>
              <a:spcAft>
                <a:spcPct val="0"/>
              </a:spcAft>
              <a:buFont typeface="Arial" charset="0"/>
              <a:buChar char="•"/>
            </a:pPr>
            <a:r>
              <a:rPr lang="en-US" dirty="0" smtClean="0">
                <a:latin typeface="Calibri" pitchFamily="34" charset="0"/>
                <a:ea typeface="ＭＳ Ｐゴシック" pitchFamily="34" charset="-128"/>
              </a:rPr>
              <a:t>Evaluate costs and side-effects of the change</a:t>
            </a:r>
          </a:p>
          <a:p>
            <a:pPr eaLnBrk="1" hangingPunct="1">
              <a:lnSpc>
                <a:spcPct val="90000"/>
              </a:lnSpc>
              <a:spcAft>
                <a:spcPct val="0"/>
              </a:spcAft>
              <a:buFont typeface="Arial" charset="0"/>
              <a:buChar char="•"/>
            </a:pPr>
            <a:r>
              <a:rPr lang="en-US" dirty="0" smtClean="0">
                <a:latin typeface="Calibri" pitchFamily="34" charset="0"/>
                <a:ea typeface="ＭＳ Ｐゴシック" pitchFamily="34" charset="-128"/>
              </a:rPr>
              <a:t>Minimize resistance upon implementation</a:t>
            </a:r>
          </a:p>
          <a:p>
            <a:pPr>
              <a:spcAft>
                <a:spcPct val="0"/>
              </a:spcAft>
              <a:buFont typeface="Arial" charset="0"/>
              <a:buChar char="•"/>
            </a:pPr>
            <a:endParaRPr lang="en-US" dirty="0" smtClean="0">
              <a:ea typeface="ＭＳ Ｐゴシック" pitchFamily="34" charset="-128"/>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lIns="92075" tIns="46038" rIns="92075" bIns="46038">
            <a:normAutofit fontScale="90000"/>
          </a:bodyPr>
          <a:lstStyle/>
          <a:p>
            <a:pPr eaLnBrk="1" hangingPunct="1"/>
            <a:r>
              <a:rPr lang="en-US" dirty="0" smtClean="0">
                <a:latin typeface="Calibri" pitchFamily="34" charset="0"/>
                <a:ea typeface="ＭＳ Ｐゴシック" pitchFamily="34" charset="-128"/>
              </a:rPr>
              <a:t>Decrease the Time Frame </a:t>
            </a:r>
            <a:br>
              <a:rPr lang="en-US" dirty="0" smtClean="0">
                <a:latin typeface="Calibri" pitchFamily="34" charset="0"/>
                <a:ea typeface="ＭＳ Ｐゴシック" pitchFamily="34" charset="-128"/>
              </a:rPr>
            </a:br>
            <a:r>
              <a:rPr lang="en-US" dirty="0" smtClean="0">
                <a:latin typeface="Calibri" pitchFamily="34" charset="0"/>
                <a:ea typeface="ＭＳ Ｐゴシック" pitchFamily="34" charset="-128"/>
              </a:rPr>
              <a:t>for a PDSA Test Cycle</a:t>
            </a:r>
          </a:p>
        </p:txBody>
      </p:sp>
      <p:sp>
        <p:nvSpPr>
          <p:cNvPr id="12291" name="Rectangle 3"/>
          <p:cNvSpPr>
            <a:spLocks noGrp="1" noChangeArrowheads="1"/>
          </p:cNvSpPr>
          <p:nvPr>
            <p:ph idx="1"/>
          </p:nvPr>
        </p:nvSpPr>
        <p:spPr>
          <a:noFill/>
        </p:spPr>
        <p:txBody>
          <a:bodyPr lIns="92075" tIns="46038" rIns="92075" bIns="46038"/>
          <a:lstStyle/>
          <a:p>
            <a:pPr lvl="1" eaLnBrk="1" hangingPunct="1">
              <a:lnSpc>
                <a:spcPct val="90000"/>
              </a:lnSpc>
              <a:buClr>
                <a:srgbClr val="005AA0"/>
              </a:buClr>
              <a:buSzPct val="130000"/>
              <a:buFont typeface="Arial" charset="0"/>
              <a:buChar char="•"/>
            </a:pPr>
            <a:r>
              <a:rPr lang="en-US" dirty="0" smtClean="0">
                <a:latin typeface="Calibri" pitchFamily="34" charset="0"/>
                <a:ea typeface="ＭＳ Ｐゴシック" pitchFamily="34" charset="-128"/>
              </a:rPr>
              <a:t>Years</a:t>
            </a:r>
          </a:p>
          <a:p>
            <a:pPr lvl="1" eaLnBrk="1" hangingPunct="1">
              <a:lnSpc>
                <a:spcPct val="90000"/>
              </a:lnSpc>
              <a:buClr>
                <a:srgbClr val="005AA0"/>
              </a:buClr>
              <a:buSzPct val="130000"/>
              <a:buFont typeface="Arial" charset="0"/>
              <a:buChar char="•"/>
            </a:pPr>
            <a:r>
              <a:rPr lang="en-US" dirty="0" smtClean="0">
                <a:latin typeface="Calibri" pitchFamily="34" charset="0"/>
                <a:ea typeface="ＭＳ Ｐゴシック" pitchFamily="34" charset="-128"/>
              </a:rPr>
              <a:t>Quarters</a:t>
            </a:r>
          </a:p>
          <a:p>
            <a:pPr lvl="1" eaLnBrk="1" hangingPunct="1">
              <a:lnSpc>
                <a:spcPct val="90000"/>
              </a:lnSpc>
              <a:buClr>
                <a:srgbClr val="005AA0"/>
              </a:buClr>
              <a:buSzPct val="130000"/>
              <a:buFont typeface="Arial" charset="0"/>
              <a:buChar char="•"/>
            </a:pPr>
            <a:r>
              <a:rPr lang="en-US" dirty="0" smtClean="0">
                <a:latin typeface="Calibri" pitchFamily="34" charset="0"/>
                <a:ea typeface="ＭＳ Ｐゴシック" pitchFamily="34" charset="-128"/>
              </a:rPr>
              <a:t>Months</a:t>
            </a:r>
          </a:p>
          <a:p>
            <a:pPr lvl="1" eaLnBrk="1" hangingPunct="1">
              <a:lnSpc>
                <a:spcPct val="90000"/>
              </a:lnSpc>
              <a:buClr>
                <a:srgbClr val="005AA0"/>
              </a:buClr>
              <a:buSzPct val="130000"/>
              <a:buFont typeface="Arial" charset="0"/>
              <a:buChar char="•"/>
            </a:pPr>
            <a:r>
              <a:rPr lang="en-US" dirty="0" smtClean="0">
                <a:latin typeface="Calibri" pitchFamily="34" charset="0"/>
                <a:ea typeface="ＭＳ Ｐゴシック" pitchFamily="34" charset="-128"/>
              </a:rPr>
              <a:t>Weeks</a:t>
            </a:r>
          </a:p>
          <a:p>
            <a:pPr lvl="1" eaLnBrk="1" hangingPunct="1">
              <a:lnSpc>
                <a:spcPct val="90000"/>
              </a:lnSpc>
              <a:buClr>
                <a:srgbClr val="005AA0"/>
              </a:buClr>
              <a:buSzPct val="130000"/>
              <a:buFont typeface="Arial" charset="0"/>
              <a:buChar char="•"/>
            </a:pPr>
            <a:r>
              <a:rPr lang="en-US" dirty="0" smtClean="0">
                <a:latin typeface="Calibri" pitchFamily="34" charset="0"/>
                <a:ea typeface="ＭＳ Ｐゴシック" pitchFamily="34" charset="-128"/>
              </a:rPr>
              <a:t>Days</a:t>
            </a:r>
          </a:p>
          <a:p>
            <a:pPr lvl="1" eaLnBrk="1" hangingPunct="1">
              <a:lnSpc>
                <a:spcPct val="90000"/>
              </a:lnSpc>
              <a:buClr>
                <a:srgbClr val="005AA0"/>
              </a:buClr>
              <a:buSzPct val="130000"/>
              <a:buFont typeface="Arial" charset="0"/>
              <a:buChar char="•"/>
            </a:pPr>
            <a:r>
              <a:rPr lang="en-US" dirty="0" smtClean="0">
                <a:latin typeface="Calibri" pitchFamily="34" charset="0"/>
                <a:ea typeface="ＭＳ Ｐゴシック" pitchFamily="34" charset="-128"/>
              </a:rPr>
              <a:t>Hours</a:t>
            </a:r>
          </a:p>
          <a:p>
            <a:pPr lvl="1" eaLnBrk="1" hangingPunct="1">
              <a:lnSpc>
                <a:spcPct val="90000"/>
              </a:lnSpc>
              <a:buClr>
                <a:srgbClr val="005AA0"/>
              </a:buClr>
              <a:buSzPct val="130000"/>
              <a:buFont typeface="Arial" charset="0"/>
              <a:buChar char="•"/>
            </a:pPr>
            <a:r>
              <a:rPr lang="en-US" dirty="0" smtClean="0">
                <a:latin typeface="Calibri" pitchFamily="34" charset="0"/>
                <a:ea typeface="ＭＳ Ｐゴシック" pitchFamily="34" charset="-128"/>
              </a:rPr>
              <a:t>Minutes</a:t>
            </a:r>
          </a:p>
        </p:txBody>
      </p:sp>
      <p:sp>
        <p:nvSpPr>
          <p:cNvPr id="12292" name="Arc 4"/>
          <p:cNvSpPr>
            <a:spLocks/>
          </p:cNvSpPr>
          <p:nvPr/>
        </p:nvSpPr>
        <p:spPr bwMode="auto">
          <a:xfrm>
            <a:off x="2438400" y="2146300"/>
            <a:ext cx="455613" cy="587375"/>
          </a:xfrm>
          <a:custGeom>
            <a:avLst/>
            <a:gdLst>
              <a:gd name="T0" fmla="*/ 2147483647 w 21600"/>
              <a:gd name="T1" fmla="*/ 0 h 21388"/>
              <a:gd name="T2" fmla="*/ 2147483647 w 21600"/>
              <a:gd name="T3" fmla="*/ 2147483647 h 21388"/>
              <a:gd name="T4" fmla="*/ 0 w 21600"/>
              <a:gd name="T5" fmla="*/ 2147483647 h 21388"/>
              <a:gd name="T6" fmla="*/ 0 60000 65536"/>
              <a:gd name="T7" fmla="*/ 0 60000 65536"/>
              <a:gd name="T8" fmla="*/ 0 60000 65536"/>
              <a:gd name="T9" fmla="*/ 0 w 21600"/>
              <a:gd name="T10" fmla="*/ 0 h 21388"/>
              <a:gd name="T11" fmla="*/ 21600 w 21600"/>
              <a:gd name="T12" fmla="*/ 21388 h 21388"/>
            </a:gdLst>
            <a:ahLst/>
            <a:cxnLst>
              <a:cxn ang="T6">
                <a:pos x="T0" y="T1"/>
              </a:cxn>
              <a:cxn ang="T7">
                <a:pos x="T2" y="T3"/>
              </a:cxn>
              <a:cxn ang="T8">
                <a:pos x="T4" y="T5"/>
              </a:cxn>
            </a:cxnLst>
            <a:rect l="T9" t="T10" r="T11" b="T12"/>
            <a:pathLst>
              <a:path w="21600" h="21388" fill="none" extrusionOk="0">
                <a:moveTo>
                  <a:pt x="3019" y="0"/>
                </a:moveTo>
                <a:cubicBezTo>
                  <a:pt x="13676" y="1504"/>
                  <a:pt x="21600" y="10625"/>
                  <a:pt x="21600" y="21388"/>
                </a:cubicBezTo>
              </a:path>
              <a:path w="21600" h="21388" stroke="0" extrusionOk="0">
                <a:moveTo>
                  <a:pt x="3019" y="0"/>
                </a:moveTo>
                <a:cubicBezTo>
                  <a:pt x="13676" y="1504"/>
                  <a:pt x="21600" y="10625"/>
                  <a:pt x="21600" y="21388"/>
                </a:cubicBezTo>
                <a:lnTo>
                  <a:pt x="0" y="21388"/>
                </a:lnTo>
                <a:lnTo>
                  <a:pt x="3019" y="0"/>
                </a:lnTo>
                <a:close/>
              </a:path>
            </a:pathLst>
          </a:custGeom>
          <a:noFill/>
          <a:ln w="50800" cap="rnd">
            <a:solidFill>
              <a:schemeClr val="tx1"/>
            </a:solidFill>
            <a:round/>
            <a:headEnd type="none" w="sm" len="sm"/>
            <a:tailEnd type="stealth" w="med" len="lg"/>
          </a:ln>
        </p:spPr>
        <p:txBody>
          <a:bodyPr wrap="none" anchor="ctr"/>
          <a:lstStyle/>
          <a:p>
            <a:endParaRPr lang="en-US" dirty="0"/>
          </a:p>
        </p:txBody>
      </p:sp>
      <p:sp>
        <p:nvSpPr>
          <p:cNvPr id="12293" name="Text Box 5"/>
          <p:cNvSpPr txBox="1">
            <a:spLocks noChangeArrowheads="1"/>
          </p:cNvSpPr>
          <p:nvPr/>
        </p:nvSpPr>
        <p:spPr bwMode="auto">
          <a:xfrm>
            <a:off x="4953000" y="2733675"/>
            <a:ext cx="3124200" cy="1569660"/>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3200" i="1" dirty="0">
                <a:latin typeface="Calibri" pitchFamily="34" charset="0"/>
              </a:rPr>
              <a:t>Drop down next “two levels” to plan Test Cycle!</a:t>
            </a:r>
          </a:p>
        </p:txBody>
      </p:sp>
      <p:sp>
        <p:nvSpPr>
          <p:cNvPr id="12294" name="Arc 6"/>
          <p:cNvSpPr>
            <a:spLocks/>
          </p:cNvSpPr>
          <p:nvPr/>
        </p:nvSpPr>
        <p:spPr bwMode="auto">
          <a:xfrm>
            <a:off x="2209800" y="2971800"/>
            <a:ext cx="457200" cy="914400"/>
          </a:xfrm>
          <a:custGeom>
            <a:avLst/>
            <a:gdLst>
              <a:gd name="T0" fmla="*/ 0 w 21058"/>
              <a:gd name="T1" fmla="*/ 0 h 21600"/>
              <a:gd name="T2" fmla="*/ 2147483647 w 21058"/>
              <a:gd name="T3" fmla="*/ 2147483647 h 21600"/>
              <a:gd name="T4" fmla="*/ 2147483647 w 21058"/>
              <a:gd name="T5" fmla="*/ 2147483647 h 21600"/>
              <a:gd name="T6" fmla="*/ 0 60000 65536"/>
              <a:gd name="T7" fmla="*/ 0 60000 65536"/>
              <a:gd name="T8" fmla="*/ 0 60000 65536"/>
              <a:gd name="T9" fmla="*/ 0 w 21058"/>
              <a:gd name="T10" fmla="*/ 0 h 21600"/>
              <a:gd name="T11" fmla="*/ 21058 w 21058"/>
              <a:gd name="T12" fmla="*/ 21600 h 21600"/>
            </a:gdLst>
            <a:ahLst/>
            <a:cxnLst>
              <a:cxn ang="T6">
                <a:pos x="T0" y="T1"/>
              </a:cxn>
              <a:cxn ang="T7">
                <a:pos x="T2" y="T3"/>
              </a:cxn>
              <a:cxn ang="T8">
                <a:pos x="T4" y="T5"/>
              </a:cxn>
            </a:cxnLst>
            <a:rect l="T9" t="T10" r="T11" b="T12"/>
            <a:pathLst>
              <a:path w="21058" h="21600" fill="none" extrusionOk="0">
                <a:moveTo>
                  <a:pt x="0" y="0"/>
                </a:moveTo>
                <a:cubicBezTo>
                  <a:pt x="5" y="0"/>
                  <a:pt x="10" y="-1"/>
                  <a:pt x="16" y="0"/>
                </a:cubicBezTo>
                <a:cubicBezTo>
                  <a:pt x="10066" y="0"/>
                  <a:pt x="18788" y="6931"/>
                  <a:pt x="21057" y="16722"/>
                </a:cubicBezTo>
              </a:path>
              <a:path w="21058" h="21600" stroke="0" extrusionOk="0">
                <a:moveTo>
                  <a:pt x="0" y="0"/>
                </a:moveTo>
                <a:cubicBezTo>
                  <a:pt x="5" y="0"/>
                  <a:pt x="10" y="-1"/>
                  <a:pt x="16" y="0"/>
                </a:cubicBezTo>
                <a:cubicBezTo>
                  <a:pt x="10066" y="0"/>
                  <a:pt x="18788" y="6931"/>
                  <a:pt x="21057" y="16722"/>
                </a:cubicBezTo>
                <a:lnTo>
                  <a:pt x="16" y="21600"/>
                </a:lnTo>
                <a:lnTo>
                  <a:pt x="0" y="0"/>
                </a:lnTo>
                <a:close/>
              </a:path>
            </a:pathLst>
          </a:custGeom>
          <a:noFill/>
          <a:ln w="50800" cap="rnd">
            <a:solidFill>
              <a:schemeClr val="tx1"/>
            </a:solidFill>
            <a:round/>
            <a:headEnd type="none" w="sm" len="sm"/>
            <a:tailEnd type="stealth" w="med" len="lg"/>
          </a:ln>
        </p:spPr>
        <p:txBody>
          <a:bodyPr wrap="none" anchor="ctr"/>
          <a:lstStyle/>
          <a:p>
            <a:endParaRPr lang="en-US" dirty="0"/>
          </a:p>
        </p:txBody>
      </p:sp>
      <p:cxnSp>
        <p:nvCxnSpPr>
          <p:cNvPr id="3" name="Straight Connector 2"/>
          <p:cNvCxnSpPr/>
          <p:nvPr/>
        </p:nvCxnSpPr>
        <p:spPr>
          <a:xfrm>
            <a:off x="1295400" y="1828800"/>
            <a:ext cx="762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solidFill>
            <a:srgbClr val="FFFFFF"/>
          </a:solidFill>
        </p:spPr>
        <p:txBody>
          <a:bodyPr anchor="t"/>
          <a:lstStyle/>
          <a:p>
            <a:pPr eaLnBrk="1" hangingPunct="1"/>
            <a:r>
              <a:rPr lang="en-US" sz="3600" dirty="0" smtClean="0">
                <a:ea typeface="ＭＳ Ｐゴシック" pitchFamily="34" charset="-128"/>
              </a:rPr>
              <a:t>Test on a Small Scale-Rule of 1!</a:t>
            </a:r>
          </a:p>
        </p:txBody>
      </p:sp>
      <p:sp>
        <p:nvSpPr>
          <p:cNvPr id="14339" name="Rectangle 3"/>
          <p:cNvSpPr>
            <a:spLocks noGrp="1" noChangeArrowheads="1"/>
          </p:cNvSpPr>
          <p:nvPr>
            <p:ph idx="1"/>
          </p:nvPr>
        </p:nvSpPr>
        <p:spPr/>
        <p:txBody>
          <a:bodyPr/>
          <a:lstStyle/>
          <a:p>
            <a:pPr lvl="1" eaLnBrk="1" hangingPunct="1">
              <a:buClr>
                <a:srgbClr val="005AA0"/>
              </a:buClr>
              <a:buSzPct val="130000"/>
              <a:buFont typeface="Arial" charset="0"/>
              <a:buChar char="•"/>
            </a:pPr>
            <a:r>
              <a:rPr lang="en-US" sz="2800" dirty="0" smtClean="0">
                <a:latin typeface="Calibri" pitchFamily="34" charset="0"/>
                <a:ea typeface="ＭＳ Ｐゴシック" pitchFamily="34" charset="-128"/>
              </a:rPr>
              <a:t>Conduct the test for one </a:t>
            </a:r>
            <a:r>
              <a:rPr lang="en-US" dirty="0" smtClean="0">
                <a:latin typeface="Calibri" pitchFamily="34" charset="0"/>
                <a:ea typeface="ＭＳ Ｐゴシック" pitchFamily="34" charset="-128"/>
              </a:rPr>
              <a:t>patient, one provider</a:t>
            </a:r>
            <a:r>
              <a:rPr lang="en-US" sz="2800" dirty="0" smtClean="0">
                <a:latin typeface="Calibri" pitchFamily="34" charset="0"/>
                <a:ea typeface="ＭＳ Ｐゴシック" pitchFamily="34" charset="-128"/>
              </a:rPr>
              <a:t>, one time, one hour</a:t>
            </a:r>
          </a:p>
          <a:p>
            <a:pPr lvl="1" eaLnBrk="1" hangingPunct="1">
              <a:buClr>
                <a:srgbClr val="005AA0"/>
              </a:buClr>
              <a:buSzPct val="130000"/>
              <a:buFont typeface="Arial" charset="0"/>
              <a:buChar char="•"/>
            </a:pPr>
            <a:r>
              <a:rPr lang="en-US" sz="2800" dirty="0" smtClean="0">
                <a:latin typeface="Calibri" pitchFamily="34" charset="0"/>
                <a:ea typeface="ＭＳ Ｐゴシック" pitchFamily="34" charset="-128"/>
              </a:rPr>
              <a:t>Test the change on a small group of volunteers</a:t>
            </a:r>
          </a:p>
          <a:p>
            <a:pPr lvl="1" eaLnBrk="1" hangingPunct="1">
              <a:buClr>
                <a:srgbClr val="005AA0"/>
              </a:buClr>
              <a:buSzPct val="130000"/>
              <a:buFont typeface="Arial" charset="0"/>
              <a:buChar char="•"/>
            </a:pPr>
            <a:r>
              <a:rPr lang="en-US" sz="2800" dirty="0" smtClean="0">
                <a:latin typeface="Calibri" pitchFamily="34" charset="0"/>
                <a:ea typeface="ＭＳ Ｐゴシック" pitchFamily="34" charset="-128"/>
              </a:rPr>
              <a:t>Simulate the change in some way (when feasible)</a:t>
            </a:r>
          </a:p>
        </p:txBody>
      </p:sp>
      <p:cxnSp>
        <p:nvCxnSpPr>
          <p:cNvPr id="3" name="Straight Connector 2"/>
          <p:cNvCxnSpPr/>
          <p:nvPr/>
        </p:nvCxnSpPr>
        <p:spPr>
          <a:xfrm>
            <a:off x="387350" y="1143000"/>
            <a:ext cx="8299450" cy="0"/>
          </a:xfrm>
          <a:prstGeom prst="line">
            <a:avLst/>
          </a:prstGeom>
          <a:ln w="28575"/>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a:xfrm>
            <a:off x="6248400" y="6381750"/>
            <a:ext cx="2895600" cy="476250"/>
          </a:xfrm>
          <a:prstGeom prst="rect">
            <a:avLst/>
          </a:prstGeom>
        </p:spPr>
        <p:txBody>
          <a:bodyPr/>
          <a:lstStyle/>
          <a:p>
            <a:pPr>
              <a:defRPr/>
            </a:pPr>
            <a:r>
              <a:rPr lang="en-US" sz="1050" smtClean="0">
                <a:solidFill>
                  <a:srgbClr val="262626"/>
                </a:solidFill>
              </a:rPr>
              <a:t>Hamilton Consulting, LLC &amp;   Performance Management Group</a:t>
            </a:r>
            <a:endParaRPr lang="en-US" sz="1050" dirty="0">
              <a:solidFill>
                <a:srgbClr val="262626"/>
              </a:solidFill>
            </a:endParaRPr>
          </a:p>
        </p:txBody>
      </p:sp>
      <p:graphicFrame>
        <p:nvGraphicFramePr>
          <p:cNvPr id="48130" name="Object 2"/>
          <p:cNvGraphicFramePr>
            <a:graphicFrameLocks noChangeAspect="1"/>
          </p:cNvGraphicFramePr>
          <p:nvPr/>
        </p:nvGraphicFramePr>
        <p:xfrm>
          <a:off x="3733800" y="0"/>
          <a:ext cx="5410200" cy="6858000"/>
        </p:xfrm>
        <a:graphic>
          <a:graphicData uri="http://schemas.openxmlformats.org/presentationml/2006/ole">
            <p:oleObj spid="_x0000_s557058" name="Drawing" r:id="rId5" imgW="6715125" imgH="8905875" progId="">
              <p:embed/>
            </p:oleObj>
          </a:graphicData>
        </a:graphic>
      </p:graphicFrame>
      <p:sp>
        <p:nvSpPr>
          <p:cNvPr id="48131" name="Text Box 3"/>
          <p:cNvSpPr txBox="1">
            <a:spLocks noChangeArrowheads="1"/>
          </p:cNvSpPr>
          <p:nvPr/>
        </p:nvSpPr>
        <p:spPr bwMode="auto">
          <a:xfrm>
            <a:off x="304800" y="2590800"/>
            <a:ext cx="3352800" cy="2409825"/>
          </a:xfrm>
          <a:prstGeom prst="rect">
            <a:avLst/>
          </a:prstGeom>
          <a:noFill/>
          <a:ln w="9525">
            <a:noFill/>
            <a:miter lim="800000"/>
            <a:headEnd type="none" w="sm" len="sm"/>
            <a:tailEnd type="none" w="sm" len="sm"/>
          </a:ln>
        </p:spPr>
        <p:txBody>
          <a:bodyPr lIns="92075" tIns="46038" rIns="92075" bIns="46038" anchor="ctr"/>
          <a:lstStyle/>
          <a:p>
            <a:pPr eaLnBrk="0" hangingPunct="0"/>
            <a:r>
              <a:rPr lang="en-US" sz="4000" dirty="0" smtClean="0">
                <a:solidFill>
                  <a:srgbClr val="5AB7B2"/>
                </a:solidFill>
              </a:rPr>
              <a:t>Write it down</a:t>
            </a:r>
            <a:endParaRPr lang="en-US" sz="4000" dirty="0">
              <a:solidFill>
                <a:srgbClr val="5AB7B2"/>
              </a:solidFill>
            </a:endParaRPr>
          </a:p>
          <a:p>
            <a:pPr eaLnBrk="0" hangingPunct="0"/>
            <a:r>
              <a:rPr lang="en-US" sz="4000" dirty="0">
                <a:solidFill>
                  <a:srgbClr val="262626"/>
                </a:solidFill>
              </a:rPr>
              <a:t>	</a:t>
            </a:r>
          </a:p>
        </p:txBody>
      </p:sp>
    </p:spTree>
    <p:custDataLst>
      <p:tags r:id="rId2"/>
    </p:custDataLst>
    <p:extLst>
      <p:ext uri="{BB962C8B-B14F-4D97-AF65-F5344CB8AC3E}">
        <p14:creationId xmlns="" xmlns:p14="http://schemas.microsoft.com/office/powerpoint/2010/main" val="243064821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solidFill>
                <a:srgbClr val="262626"/>
              </a:solidFill>
            </a:endParaRPr>
          </a:p>
        </p:txBody>
      </p:sp>
      <p:sp>
        <p:nvSpPr>
          <p:cNvPr id="50179"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solidFill>
                <a:srgbClr val="262626"/>
              </a:solidFill>
            </a:endParaRPr>
          </a:p>
        </p:txBody>
      </p:sp>
      <p:sp>
        <p:nvSpPr>
          <p:cNvPr id="50180" name="Rectangle 4"/>
          <p:cNvSpPr>
            <a:spLocks noGrp="1" noChangeArrowheads="1"/>
          </p:cNvSpPr>
          <p:nvPr>
            <p:ph type="title" idx="4294967295"/>
          </p:nvPr>
        </p:nvSpPr>
        <p:spPr>
          <a:xfrm>
            <a:off x="562274" y="433388"/>
            <a:ext cx="4800600" cy="1143000"/>
          </a:xfrm>
          <a:noFill/>
        </p:spPr>
        <p:txBody>
          <a:bodyPr lIns="92075" tIns="46038" rIns="92075" bIns="46038">
            <a:normAutofit fontScale="90000"/>
          </a:bodyPr>
          <a:lstStyle/>
          <a:p>
            <a:pPr eaLnBrk="1" hangingPunct="1">
              <a:lnSpc>
                <a:spcPct val="90000"/>
              </a:lnSpc>
            </a:pPr>
            <a:r>
              <a:rPr lang="en-US" dirty="0" smtClean="0"/>
              <a:t>Work to more</a:t>
            </a:r>
            <a:br>
              <a:rPr lang="en-US" dirty="0" smtClean="0"/>
            </a:br>
            <a:r>
              <a:rPr lang="en-US" dirty="0" smtClean="0"/>
              <a:t>r</a:t>
            </a:r>
            <a:r>
              <a:rPr lang="en-US" dirty="0" smtClean="0">
                <a:solidFill>
                  <a:schemeClr val="tx1"/>
                </a:solidFill>
              </a:rPr>
              <a:t>obust </a:t>
            </a:r>
            <a:r>
              <a:rPr lang="en-US" dirty="0" smtClean="0"/>
              <a:t>t</a:t>
            </a:r>
            <a:r>
              <a:rPr lang="en-US" dirty="0" smtClean="0">
                <a:solidFill>
                  <a:schemeClr val="tx1"/>
                </a:solidFill>
              </a:rPr>
              <a:t>esting</a:t>
            </a:r>
          </a:p>
        </p:txBody>
      </p:sp>
      <p:sp>
        <p:nvSpPr>
          <p:cNvPr id="50182" name="Line 6"/>
          <p:cNvSpPr>
            <a:spLocks noChangeShapeType="1"/>
          </p:cNvSpPr>
          <p:nvPr/>
        </p:nvSpPr>
        <p:spPr bwMode="auto">
          <a:xfrm flipV="1">
            <a:off x="1912938" y="838200"/>
            <a:ext cx="7231062" cy="4275138"/>
          </a:xfrm>
          <a:prstGeom prst="line">
            <a:avLst/>
          </a:prstGeom>
          <a:noFill/>
          <a:ln w="50800">
            <a:solidFill>
              <a:schemeClr val="tx1"/>
            </a:solidFill>
            <a:round/>
            <a:headEnd type="none" w="sm" len="sm"/>
            <a:tailEnd type="none" w="sm" len="sm"/>
          </a:ln>
        </p:spPr>
        <p:txBody>
          <a:bodyPr wrap="none" anchor="ctr"/>
          <a:lstStyle/>
          <a:p>
            <a:endParaRPr lang="en-US">
              <a:solidFill>
                <a:srgbClr val="262626"/>
              </a:solidFill>
            </a:endParaRPr>
          </a:p>
        </p:txBody>
      </p:sp>
      <p:grpSp>
        <p:nvGrpSpPr>
          <p:cNvPr id="2" name="Group 85"/>
          <p:cNvGrpSpPr/>
          <p:nvPr/>
        </p:nvGrpSpPr>
        <p:grpSpPr>
          <a:xfrm>
            <a:off x="685800" y="2057400"/>
            <a:ext cx="8686800" cy="4523839"/>
            <a:chOff x="685800" y="2057400"/>
            <a:chExt cx="8686800" cy="4523839"/>
          </a:xfrm>
        </p:grpSpPr>
        <p:sp>
          <p:nvSpPr>
            <p:cNvPr id="50181" name="Rectangle 5"/>
            <p:cNvSpPr>
              <a:spLocks noChangeArrowheads="1"/>
            </p:cNvSpPr>
            <p:nvPr/>
          </p:nvSpPr>
          <p:spPr bwMode="auto">
            <a:xfrm>
              <a:off x="6858000" y="2057400"/>
              <a:ext cx="2514600" cy="708528"/>
            </a:xfrm>
            <a:prstGeom prst="rect">
              <a:avLst/>
            </a:prstGeom>
            <a:noFill/>
            <a:ln w="9525">
              <a:noFill/>
              <a:miter lim="800000"/>
              <a:headEnd/>
              <a:tailEnd/>
            </a:ln>
          </p:spPr>
          <p:txBody>
            <a:bodyPr wrap="square" lIns="92075" tIns="46038" rIns="92075" bIns="46038">
              <a:spAutoFit/>
            </a:bodyPr>
            <a:lstStyle/>
            <a:p>
              <a:pPr eaLnBrk="0" hangingPunct="0"/>
              <a:r>
                <a:rPr lang="en-US" sz="2000" b="1" dirty="0" smtClean="0">
                  <a:solidFill>
                    <a:srgbClr val="262626"/>
                  </a:solidFill>
                </a:rPr>
                <a:t>4. Implementation</a:t>
              </a:r>
            </a:p>
            <a:p>
              <a:pPr eaLnBrk="0" hangingPunct="0"/>
              <a:r>
                <a:rPr lang="en-US" sz="2000" b="1" dirty="0" smtClean="0">
                  <a:solidFill>
                    <a:srgbClr val="262626"/>
                  </a:solidFill>
                </a:rPr>
                <a:t>testing</a:t>
              </a:r>
              <a:endParaRPr lang="en-US" sz="2000" b="1" dirty="0">
                <a:solidFill>
                  <a:srgbClr val="262626"/>
                </a:solidFill>
              </a:endParaRPr>
            </a:p>
          </p:txBody>
        </p:sp>
        <p:sp>
          <p:nvSpPr>
            <p:cNvPr id="50184" name="Rectangle 43"/>
            <p:cNvSpPr>
              <a:spLocks noChangeArrowheads="1"/>
            </p:cNvSpPr>
            <p:nvPr/>
          </p:nvSpPr>
          <p:spPr bwMode="auto">
            <a:xfrm>
              <a:off x="685800" y="5257800"/>
              <a:ext cx="3554413" cy="1323439"/>
            </a:xfrm>
            <a:prstGeom prst="rect">
              <a:avLst/>
            </a:prstGeom>
            <a:noFill/>
            <a:ln w="12700">
              <a:noFill/>
              <a:miter lim="800000"/>
              <a:headEnd type="none" w="sm" len="sm"/>
              <a:tailEnd type="none" w="sm" len="sm"/>
            </a:ln>
          </p:spPr>
          <p:txBody>
            <a:bodyPr>
              <a:spAutoFit/>
            </a:bodyPr>
            <a:lstStyle/>
            <a:p>
              <a:pPr lvl="1" eaLnBrk="0" hangingPunct="0"/>
              <a:r>
                <a:rPr lang="en-US" sz="2000" b="1" dirty="0">
                  <a:solidFill>
                    <a:srgbClr val="009900"/>
                  </a:solidFill>
                </a:rPr>
                <a:t>1. Early tests are simple and designed to </a:t>
              </a:r>
              <a:r>
                <a:rPr lang="en-US" sz="2000" b="1" dirty="0" smtClean="0">
                  <a:solidFill>
                    <a:srgbClr val="009900"/>
                  </a:solidFill>
                </a:rPr>
                <a:t>learn, then succeed </a:t>
              </a:r>
              <a:endParaRPr lang="en-US" sz="2000" b="1" dirty="0">
                <a:solidFill>
                  <a:srgbClr val="009900"/>
                </a:solidFill>
              </a:endParaRPr>
            </a:p>
            <a:p>
              <a:pPr lvl="1" algn="ctr" eaLnBrk="0" hangingPunct="0"/>
              <a:endParaRPr lang="en-US" sz="2000" b="1" dirty="0">
                <a:solidFill>
                  <a:srgbClr val="009900"/>
                </a:solidFill>
              </a:endParaRPr>
            </a:p>
          </p:txBody>
        </p:sp>
        <p:sp>
          <p:nvSpPr>
            <p:cNvPr id="50185" name="Text Box 44"/>
            <p:cNvSpPr txBox="1">
              <a:spLocks noChangeArrowheads="1"/>
            </p:cNvSpPr>
            <p:nvPr/>
          </p:nvSpPr>
          <p:spPr bwMode="auto">
            <a:xfrm>
              <a:off x="3352800" y="4191000"/>
              <a:ext cx="4652962" cy="1015663"/>
            </a:xfrm>
            <a:prstGeom prst="rect">
              <a:avLst/>
            </a:prstGeom>
            <a:noFill/>
            <a:ln w="12700">
              <a:noFill/>
              <a:miter lim="800000"/>
              <a:headEnd type="none" w="sm" len="sm"/>
              <a:tailEnd type="none" w="sm" len="sm"/>
            </a:ln>
          </p:spPr>
          <p:txBody>
            <a:bodyPr wrap="square">
              <a:spAutoFit/>
            </a:bodyPr>
            <a:lstStyle/>
            <a:p>
              <a:pPr eaLnBrk="0" hangingPunct="0"/>
              <a:r>
                <a:rPr lang="en-US" sz="2000" b="1" dirty="0">
                  <a:solidFill>
                    <a:srgbClr val="000099"/>
                  </a:solidFill>
                </a:rPr>
                <a:t>2. </a:t>
              </a:r>
              <a:r>
                <a:rPr lang="en-US" sz="2000" b="1" dirty="0" smtClean="0">
                  <a:solidFill>
                    <a:srgbClr val="000099"/>
                  </a:solidFill>
                </a:rPr>
                <a:t>Then test </a:t>
              </a:r>
              <a:r>
                <a:rPr lang="en-US" sz="2000" b="1" dirty="0">
                  <a:solidFill>
                    <a:srgbClr val="000099"/>
                  </a:solidFill>
                </a:rPr>
                <a:t>over a variety of conditions to </a:t>
              </a:r>
              <a:r>
                <a:rPr lang="en-US" sz="2000" b="1" dirty="0" smtClean="0">
                  <a:solidFill>
                    <a:srgbClr val="000099"/>
                  </a:solidFill>
                </a:rPr>
                <a:t>understand scalability and identify </a:t>
              </a:r>
              <a:r>
                <a:rPr lang="en-US" sz="2000" b="1" dirty="0">
                  <a:solidFill>
                    <a:srgbClr val="000099"/>
                  </a:solidFill>
                </a:rPr>
                <a:t>weaknesses</a:t>
              </a:r>
            </a:p>
          </p:txBody>
        </p:sp>
        <p:sp>
          <p:nvSpPr>
            <p:cNvPr id="50186" name="Text Box 45"/>
            <p:cNvSpPr txBox="1">
              <a:spLocks noChangeArrowheads="1"/>
            </p:cNvSpPr>
            <p:nvPr/>
          </p:nvSpPr>
          <p:spPr bwMode="auto">
            <a:xfrm>
              <a:off x="5410200" y="2971800"/>
              <a:ext cx="2708275" cy="1015663"/>
            </a:xfrm>
            <a:prstGeom prst="rect">
              <a:avLst/>
            </a:prstGeom>
            <a:noFill/>
            <a:ln w="12700">
              <a:noFill/>
              <a:miter lim="800000"/>
              <a:headEnd type="none" w="sm" len="sm"/>
              <a:tailEnd type="none" w="sm" len="sm"/>
            </a:ln>
          </p:spPr>
          <p:txBody>
            <a:bodyPr>
              <a:spAutoFit/>
            </a:bodyPr>
            <a:lstStyle/>
            <a:p>
              <a:pPr eaLnBrk="0" hangingPunct="0"/>
              <a:r>
                <a:rPr lang="en-US" sz="2000" b="1" dirty="0">
                  <a:solidFill>
                    <a:srgbClr val="990033"/>
                  </a:solidFill>
                </a:rPr>
                <a:t>3. Later tests </a:t>
              </a:r>
              <a:r>
                <a:rPr lang="en-US" sz="2000" b="1" dirty="0" smtClean="0">
                  <a:solidFill>
                    <a:srgbClr val="990033"/>
                  </a:solidFill>
                </a:rPr>
                <a:t>are designed </a:t>
              </a:r>
              <a:r>
                <a:rPr lang="en-US" sz="2000" b="1" dirty="0">
                  <a:solidFill>
                    <a:srgbClr val="990033"/>
                  </a:solidFill>
                </a:rPr>
                <a:t>to predict and prevent failures</a:t>
              </a:r>
            </a:p>
          </p:txBody>
        </p:sp>
      </p:grpSp>
      <p:sp>
        <p:nvSpPr>
          <p:cNvPr id="70" name="Line 42"/>
          <p:cNvSpPr>
            <a:spLocks noChangeShapeType="1"/>
          </p:cNvSpPr>
          <p:nvPr/>
        </p:nvSpPr>
        <p:spPr bwMode="auto">
          <a:xfrm flipV="1">
            <a:off x="6324600" y="0"/>
            <a:ext cx="1089025" cy="646113"/>
          </a:xfrm>
          <a:prstGeom prst="line">
            <a:avLst/>
          </a:prstGeom>
          <a:noFill/>
          <a:ln w="25400">
            <a:solidFill>
              <a:schemeClr val="tx1"/>
            </a:solidFill>
            <a:round/>
            <a:headEnd type="none" w="sm" len="sm"/>
            <a:tailEnd type="stealth" w="med" len="lg"/>
          </a:ln>
        </p:spPr>
        <p:txBody>
          <a:bodyPr wrap="none" anchor="ctr"/>
          <a:lstStyle/>
          <a:p>
            <a:endParaRPr lang="en-US">
              <a:solidFill>
                <a:srgbClr val="262626"/>
              </a:solidFill>
            </a:endParaRPr>
          </a:p>
        </p:txBody>
      </p:sp>
      <p:grpSp>
        <p:nvGrpSpPr>
          <p:cNvPr id="3" name="Group 86"/>
          <p:cNvGrpSpPr/>
          <p:nvPr/>
        </p:nvGrpSpPr>
        <p:grpSpPr>
          <a:xfrm>
            <a:off x="1470025" y="0"/>
            <a:ext cx="7453313" cy="4819650"/>
            <a:chOff x="1470025" y="0"/>
            <a:chExt cx="7453313" cy="4819650"/>
          </a:xfrm>
        </p:grpSpPr>
        <p:grpSp>
          <p:nvGrpSpPr>
            <p:cNvPr id="4" name="Group 7"/>
            <p:cNvGrpSpPr>
              <a:grpSpLocks/>
            </p:cNvGrpSpPr>
            <p:nvPr/>
          </p:nvGrpSpPr>
          <p:grpSpPr bwMode="auto">
            <a:xfrm>
              <a:off x="1470025" y="1644650"/>
              <a:ext cx="4222750" cy="3175000"/>
              <a:chOff x="1408" y="1405"/>
              <a:chExt cx="2660" cy="2000"/>
            </a:xfrm>
          </p:grpSpPr>
          <p:grpSp>
            <p:nvGrpSpPr>
              <p:cNvPr id="5" name="Group 8"/>
              <p:cNvGrpSpPr>
                <a:grpSpLocks/>
              </p:cNvGrpSpPr>
              <p:nvPr/>
            </p:nvGrpSpPr>
            <p:grpSpPr bwMode="auto">
              <a:xfrm>
                <a:off x="1408" y="2881"/>
                <a:ext cx="527" cy="524"/>
                <a:chOff x="1408" y="2881"/>
                <a:chExt cx="527" cy="524"/>
              </a:xfrm>
            </p:grpSpPr>
            <p:sp>
              <p:nvSpPr>
                <p:cNvPr id="50219" name="Oval 9"/>
                <p:cNvSpPr>
                  <a:spLocks noChangeArrowheads="1"/>
                </p:cNvSpPr>
                <p:nvPr/>
              </p:nvSpPr>
              <p:spPr bwMode="auto">
                <a:xfrm>
                  <a:off x="1411" y="2884"/>
                  <a:ext cx="520" cy="520"/>
                </a:xfrm>
                <a:prstGeom prst="ellipse">
                  <a:avLst/>
                </a:prstGeom>
                <a:noFill/>
                <a:ln w="12700">
                  <a:solidFill>
                    <a:schemeClr val="tx1"/>
                  </a:solidFill>
                  <a:round/>
                  <a:headEnd/>
                  <a:tailEnd/>
                </a:ln>
              </p:spPr>
              <p:txBody>
                <a:bodyPr wrap="none" anchor="ctr"/>
                <a:lstStyle/>
                <a:p>
                  <a:endParaRPr lang="en-US">
                    <a:solidFill>
                      <a:srgbClr val="262626"/>
                    </a:solidFill>
                  </a:endParaRPr>
                </a:p>
              </p:txBody>
            </p:sp>
            <p:sp>
              <p:nvSpPr>
                <p:cNvPr id="50220" name="Line 10"/>
                <p:cNvSpPr>
                  <a:spLocks noChangeShapeType="1"/>
                </p:cNvSpPr>
                <p:nvPr/>
              </p:nvSpPr>
              <p:spPr bwMode="auto">
                <a:xfrm>
                  <a:off x="1408" y="3144"/>
                  <a:ext cx="527" cy="0"/>
                </a:xfrm>
                <a:prstGeom prst="line">
                  <a:avLst/>
                </a:prstGeom>
                <a:noFill/>
                <a:ln w="12700">
                  <a:solidFill>
                    <a:schemeClr val="tx1"/>
                  </a:solidFill>
                  <a:round/>
                  <a:headEnd type="none" w="sm" len="sm"/>
                  <a:tailEnd type="none" w="sm" len="sm"/>
                </a:ln>
              </p:spPr>
              <p:txBody>
                <a:bodyPr wrap="none" anchor="ctr"/>
                <a:lstStyle/>
                <a:p>
                  <a:endParaRPr lang="en-US">
                    <a:solidFill>
                      <a:srgbClr val="262626"/>
                    </a:solidFill>
                  </a:endParaRPr>
                </a:p>
              </p:txBody>
            </p:sp>
            <p:sp>
              <p:nvSpPr>
                <p:cNvPr id="50221" name="Line 11"/>
                <p:cNvSpPr>
                  <a:spLocks noChangeShapeType="1"/>
                </p:cNvSpPr>
                <p:nvPr/>
              </p:nvSpPr>
              <p:spPr bwMode="auto">
                <a:xfrm>
                  <a:off x="1671" y="2881"/>
                  <a:ext cx="0" cy="524"/>
                </a:xfrm>
                <a:prstGeom prst="line">
                  <a:avLst/>
                </a:prstGeom>
                <a:noFill/>
                <a:ln w="12700">
                  <a:solidFill>
                    <a:schemeClr val="tx1"/>
                  </a:solidFill>
                  <a:round/>
                  <a:headEnd type="none" w="sm" len="sm"/>
                  <a:tailEnd type="none" w="sm" len="sm"/>
                </a:ln>
              </p:spPr>
              <p:txBody>
                <a:bodyPr wrap="none" anchor="ctr"/>
                <a:lstStyle/>
                <a:p>
                  <a:endParaRPr lang="en-US">
                    <a:solidFill>
                      <a:srgbClr val="262626"/>
                    </a:solidFill>
                  </a:endParaRPr>
                </a:p>
              </p:txBody>
            </p:sp>
          </p:grpSp>
          <p:sp>
            <p:nvSpPr>
              <p:cNvPr id="50188" name="Rectangle 12"/>
              <p:cNvSpPr>
                <a:spLocks noChangeArrowheads="1"/>
              </p:cNvSpPr>
              <p:nvPr/>
            </p:nvSpPr>
            <p:spPr bwMode="auto">
              <a:xfrm>
                <a:off x="1476" y="2917"/>
                <a:ext cx="157" cy="231"/>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A</a:t>
                </a:r>
              </a:p>
            </p:txBody>
          </p:sp>
          <p:sp>
            <p:nvSpPr>
              <p:cNvPr id="50189" name="Rectangle 13"/>
              <p:cNvSpPr>
                <a:spLocks noChangeArrowheads="1"/>
              </p:cNvSpPr>
              <p:nvPr/>
            </p:nvSpPr>
            <p:spPr bwMode="auto">
              <a:xfrm>
                <a:off x="1682" y="2917"/>
                <a:ext cx="206" cy="231"/>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P</a:t>
                </a:r>
              </a:p>
            </p:txBody>
          </p:sp>
          <p:sp>
            <p:nvSpPr>
              <p:cNvPr id="50190" name="Rectangle 14"/>
              <p:cNvSpPr>
                <a:spLocks noChangeArrowheads="1"/>
              </p:cNvSpPr>
              <p:nvPr/>
            </p:nvSpPr>
            <p:spPr bwMode="auto">
              <a:xfrm>
                <a:off x="1476" y="3138"/>
                <a:ext cx="157" cy="231"/>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S</a:t>
                </a:r>
              </a:p>
            </p:txBody>
          </p:sp>
          <p:sp>
            <p:nvSpPr>
              <p:cNvPr id="50191" name="Rectangle 15"/>
              <p:cNvSpPr>
                <a:spLocks noChangeArrowheads="1"/>
              </p:cNvSpPr>
              <p:nvPr/>
            </p:nvSpPr>
            <p:spPr bwMode="auto">
              <a:xfrm>
                <a:off x="1682" y="3138"/>
                <a:ext cx="206" cy="231"/>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D</a:t>
                </a:r>
              </a:p>
            </p:txBody>
          </p:sp>
          <p:grpSp>
            <p:nvGrpSpPr>
              <p:cNvPr id="6" name="Group 16"/>
              <p:cNvGrpSpPr>
                <a:grpSpLocks/>
              </p:cNvGrpSpPr>
              <p:nvPr/>
            </p:nvGrpSpPr>
            <p:grpSpPr bwMode="auto">
              <a:xfrm>
                <a:off x="2132" y="2464"/>
                <a:ext cx="524" cy="520"/>
                <a:chOff x="2132" y="2464"/>
                <a:chExt cx="520" cy="520"/>
              </a:xfrm>
            </p:grpSpPr>
            <p:sp>
              <p:nvSpPr>
                <p:cNvPr id="50216" name="Oval 17"/>
                <p:cNvSpPr>
                  <a:spLocks noChangeArrowheads="1"/>
                </p:cNvSpPr>
                <p:nvPr/>
              </p:nvSpPr>
              <p:spPr bwMode="auto">
                <a:xfrm rot="2340000">
                  <a:off x="2132" y="2464"/>
                  <a:ext cx="520" cy="520"/>
                </a:xfrm>
                <a:prstGeom prst="ellipse">
                  <a:avLst/>
                </a:prstGeom>
                <a:noFill/>
                <a:ln w="12700">
                  <a:solidFill>
                    <a:schemeClr val="tx1"/>
                  </a:solidFill>
                  <a:round/>
                  <a:headEnd/>
                  <a:tailEnd/>
                </a:ln>
              </p:spPr>
              <p:txBody>
                <a:bodyPr wrap="none" anchor="ctr"/>
                <a:lstStyle/>
                <a:p>
                  <a:endParaRPr lang="en-US">
                    <a:solidFill>
                      <a:srgbClr val="262626"/>
                    </a:solidFill>
                  </a:endParaRPr>
                </a:p>
              </p:txBody>
            </p:sp>
            <p:sp>
              <p:nvSpPr>
                <p:cNvPr id="50217" name="Line 18"/>
                <p:cNvSpPr>
                  <a:spLocks noChangeShapeType="1"/>
                </p:cNvSpPr>
                <p:nvPr/>
              </p:nvSpPr>
              <p:spPr bwMode="auto">
                <a:xfrm>
                  <a:off x="2188" y="2560"/>
                  <a:ext cx="409" cy="331"/>
                </a:xfrm>
                <a:prstGeom prst="line">
                  <a:avLst/>
                </a:prstGeom>
                <a:noFill/>
                <a:ln w="12700">
                  <a:solidFill>
                    <a:schemeClr val="tx1"/>
                  </a:solidFill>
                  <a:round/>
                  <a:headEnd type="none" w="sm" len="sm"/>
                  <a:tailEnd type="none" w="sm" len="sm"/>
                </a:ln>
              </p:spPr>
              <p:txBody>
                <a:bodyPr wrap="none" anchor="ctr"/>
                <a:lstStyle/>
                <a:p>
                  <a:endParaRPr lang="en-US">
                    <a:solidFill>
                      <a:srgbClr val="262626"/>
                    </a:solidFill>
                  </a:endParaRPr>
                </a:p>
              </p:txBody>
            </p:sp>
            <p:sp>
              <p:nvSpPr>
                <p:cNvPr id="50218" name="Line 19"/>
                <p:cNvSpPr>
                  <a:spLocks noChangeShapeType="1"/>
                </p:cNvSpPr>
                <p:nvPr/>
              </p:nvSpPr>
              <p:spPr bwMode="auto">
                <a:xfrm flipH="1">
                  <a:off x="2229" y="2519"/>
                  <a:ext cx="329" cy="410"/>
                </a:xfrm>
                <a:prstGeom prst="line">
                  <a:avLst/>
                </a:prstGeom>
                <a:noFill/>
                <a:ln w="12700">
                  <a:solidFill>
                    <a:schemeClr val="tx1"/>
                  </a:solidFill>
                  <a:round/>
                  <a:headEnd type="none" w="sm" len="sm"/>
                  <a:tailEnd type="none" w="sm" len="sm"/>
                </a:ln>
              </p:spPr>
              <p:txBody>
                <a:bodyPr wrap="none" anchor="ctr"/>
                <a:lstStyle/>
                <a:p>
                  <a:endParaRPr lang="en-US">
                    <a:solidFill>
                      <a:srgbClr val="262626"/>
                    </a:solidFill>
                  </a:endParaRPr>
                </a:p>
              </p:txBody>
            </p:sp>
          </p:grpSp>
          <p:sp>
            <p:nvSpPr>
              <p:cNvPr id="50193" name="Rectangle 20"/>
              <p:cNvSpPr>
                <a:spLocks noChangeArrowheads="1"/>
              </p:cNvSpPr>
              <p:nvPr/>
            </p:nvSpPr>
            <p:spPr bwMode="auto">
              <a:xfrm rot="2340000">
                <a:off x="2359" y="2452"/>
                <a:ext cx="160" cy="231"/>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A</a:t>
                </a:r>
              </a:p>
            </p:txBody>
          </p:sp>
          <p:sp>
            <p:nvSpPr>
              <p:cNvPr id="50194" name="Rectangle 21"/>
              <p:cNvSpPr>
                <a:spLocks noChangeArrowheads="1"/>
              </p:cNvSpPr>
              <p:nvPr/>
            </p:nvSpPr>
            <p:spPr bwMode="auto">
              <a:xfrm rot="2340000">
                <a:off x="2513" y="2596"/>
                <a:ext cx="208" cy="231"/>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P</a:t>
                </a:r>
              </a:p>
            </p:txBody>
          </p:sp>
          <p:sp>
            <p:nvSpPr>
              <p:cNvPr id="50195" name="Rectangle 22"/>
              <p:cNvSpPr>
                <a:spLocks noChangeArrowheads="1"/>
              </p:cNvSpPr>
              <p:nvPr/>
            </p:nvSpPr>
            <p:spPr bwMode="auto">
              <a:xfrm rot="2340000">
                <a:off x="2222" y="2625"/>
                <a:ext cx="155" cy="231"/>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dirty="0">
                    <a:solidFill>
                      <a:srgbClr val="262626"/>
                    </a:solidFill>
                  </a:rPr>
                  <a:t>S</a:t>
                </a:r>
              </a:p>
            </p:txBody>
          </p:sp>
          <p:sp>
            <p:nvSpPr>
              <p:cNvPr id="50196" name="Rectangle 23"/>
              <p:cNvSpPr>
                <a:spLocks noChangeArrowheads="1"/>
              </p:cNvSpPr>
              <p:nvPr/>
            </p:nvSpPr>
            <p:spPr bwMode="auto">
              <a:xfrm rot="2340000">
                <a:off x="2373" y="2772"/>
                <a:ext cx="211" cy="231"/>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D</a:t>
                </a:r>
              </a:p>
            </p:txBody>
          </p:sp>
          <p:grpSp>
            <p:nvGrpSpPr>
              <p:cNvPr id="7" name="Group 24"/>
              <p:cNvGrpSpPr>
                <a:grpSpLocks/>
              </p:cNvGrpSpPr>
              <p:nvPr/>
            </p:nvGrpSpPr>
            <p:grpSpPr bwMode="auto">
              <a:xfrm>
                <a:off x="3541" y="1621"/>
                <a:ext cx="527" cy="524"/>
                <a:chOff x="3541" y="1621"/>
                <a:chExt cx="527" cy="524"/>
              </a:xfrm>
            </p:grpSpPr>
            <p:sp>
              <p:nvSpPr>
                <p:cNvPr id="50213" name="Oval 25"/>
                <p:cNvSpPr>
                  <a:spLocks noChangeArrowheads="1"/>
                </p:cNvSpPr>
                <p:nvPr/>
              </p:nvSpPr>
              <p:spPr bwMode="auto">
                <a:xfrm>
                  <a:off x="3544" y="1624"/>
                  <a:ext cx="520" cy="520"/>
                </a:xfrm>
                <a:prstGeom prst="ellipse">
                  <a:avLst/>
                </a:prstGeom>
                <a:noFill/>
                <a:ln w="12700">
                  <a:solidFill>
                    <a:schemeClr val="tx1"/>
                  </a:solidFill>
                  <a:round/>
                  <a:headEnd/>
                  <a:tailEnd/>
                </a:ln>
              </p:spPr>
              <p:txBody>
                <a:bodyPr wrap="none" anchor="ctr"/>
                <a:lstStyle/>
                <a:p>
                  <a:endParaRPr lang="en-US">
                    <a:solidFill>
                      <a:srgbClr val="262626"/>
                    </a:solidFill>
                  </a:endParaRPr>
                </a:p>
              </p:txBody>
            </p:sp>
            <p:sp>
              <p:nvSpPr>
                <p:cNvPr id="50214" name="Line 26"/>
                <p:cNvSpPr>
                  <a:spLocks noChangeShapeType="1"/>
                </p:cNvSpPr>
                <p:nvPr/>
              </p:nvSpPr>
              <p:spPr bwMode="auto">
                <a:xfrm>
                  <a:off x="3541" y="1884"/>
                  <a:ext cx="527" cy="0"/>
                </a:xfrm>
                <a:prstGeom prst="line">
                  <a:avLst/>
                </a:prstGeom>
                <a:noFill/>
                <a:ln w="12700">
                  <a:solidFill>
                    <a:schemeClr val="tx1"/>
                  </a:solidFill>
                  <a:round/>
                  <a:headEnd type="none" w="sm" len="sm"/>
                  <a:tailEnd type="none" w="sm" len="sm"/>
                </a:ln>
              </p:spPr>
              <p:txBody>
                <a:bodyPr wrap="none" anchor="ctr"/>
                <a:lstStyle/>
                <a:p>
                  <a:endParaRPr lang="en-US">
                    <a:solidFill>
                      <a:srgbClr val="262626"/>
                    </a:solidFill>
                  </a:endParaRPr>
                </a:p>
              </p:txBody>
            </p:sp>
            <p:sp>
              <p:nvSpPr>
                <p:cNvPr id="50215" name="Line 27"/>
                <p:cNvSpPr>
                  <a:spLocks noChangeShapeType="1"/>
                </p:cNvSpPr>
                <p:nvPr/>
              </p:nvSpPr>
              <p:spPr bwMode="auto">
                <a:xfrm>
                  <a:off x="3804" y="1621"/>
                  <a:ext cx="0" cy="524"/>
                </a:xfrm>
                <a:prstGeom prst="line">
                  <a:avLst/>
                </a:prstGeom>
                <a:noFill/>
                <a:ln w="12700">
                  <a:solidFill>
                    <a:schemeClr val="tx1"/>
                  </a:solidFill>
                  <a:round/>
                  <a:headEnd type="none" w="sm" len="sm"/>
                  <a:tailEnd type="none" w="sm" len="sm"/>
                </a:ln>
              </p:spPr>
              <p:txBody>
                <a:bodyPr wrap="none" anchor="ctr"/>
                <a:lstStyle/>
                <a:p>
                  <a:endParaRPr lang="en-US">
                    <a:solidFill>
                      <a:srgbClr val="262626"/>
                    </a:solidFill>
                  </a:endParaRPr>
                </a:p>
              </p:txBody>
            </p:sp>
          </p:grpSp>
          <p:sp>
            <p:nvSpPr>
              <p:cNvPr id="50198" name="Rectangle 28"/>
              <p:cNvSpPr>
                <a:spLocks noChangeArrowheads="1"/>
              </p:cNvSpPr>
              <p:nvPr/>
            </p:nvSpPr>
            <p:spPr bwMode="auto">
              <a:xfrm>
                <a:off x="3609" y="1657"/>
                <a:ext cx="157" cy="231"/>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A</a:t>
                </a:r>
              </a:p>
            </p:txBody>
          </p:sp>
          <p:sp>
            <p:nvSpPr>
              <p:cNvPr id="50199" name="Rectangle 29"/>
              <p:cNvSpPr>
                <a:spLocks noChangeArrowheads="1"/>
              </p:cNvSpPr>
              <p:nvPr/>
            </p:nvSpPr>
            <p:spPr bwMode="auto">
              <a:xfrm>
                <a:off x="3815" y="1657"/>
                <a:ext cx="206" cy="231"/>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P</a:t>
                </a:r>
              </a:p>
            </p:txBody>
          </p:sp>
          <p:sp>
            <p:nvSpPr>
              <p:cNvPr id="50200" name="Rectangle 30"/>
              <p:cNvSpPr>
                <a:spLocks noChangeArrowheads="1"/>
              </p:cNvSpPr>
              <p:nvPr/>
            </p:nvSpPr>
            <p:spPr bwMode="auto">
              <a:xfrm>
                <a:off x="3609" y="1878"/>
                <a:ext cx="157" cy="231"/>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S</a:t>
                </a:r>
              </a:p>
            </p:txBody>
          </p:sp>
          <p:sp>
            <p:nvSpPr>
              <p:cNvPr id="50201" name="Rectangle 31"/>
              <p:cNvSpPr>
                <a:spLocks noChangeArrowheads="1"/>
              </p:cNvSpPr>
              <p:nvPr/>
            </p:nvSpPr>
            <p:spPr bwMode="auto">
              <a:xfrm>
                <a:off x="3815" y="1878"/>
                <a:ext cx="206" cy="231"/>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D</a:t>
                </a:r>
              </a:p>
            </p:txBody>
          </p:sp>
          <p:grpSp>
            <p:nvGrpSpPr>
              <p:cNvPr id="8" name="Group 32"/>
              <p:cNvGrpSpPr>
                <a:grpSpLocks/>
              </p:cNvGrpSpPr>
              <p:nvPr/>
            </p:nvGrpSpPr>
            <p:grpSpPr bwMode="auto">
              <a:xfrm>
                <a:off x="2851" y="2029"/>
                <a:ext cx="520" cy="520"/>
                <a:chOff x="2851" y="2029"/>
                <a:chExt cx="520" cy="520"/>
              </a:xfrm>
            </p:grpSpPr>
            <p:sp>
              <p:nvSpPr>
                <p:cNvPr id="50210" name="Oval 33"/>
                <p:cNvSpPr>
                  <a:spLocks noChangeArrowheads="1"/>
                </p:cNvSpPr>
                <p:nvPr/>
              </p:nvSpPr>
              <p:spPr bwMode="auto">
                <a:xfrm rot="840000">
                  <a:off x="2851" y="2029"/>
                  <a:ext cx="520" cy="520"/>
                </a:xfrm>
                <a:prstGeom prst="ellipse">
                  <a:avLst/>
                </a:prstGeom>
                <a:noFill/>
                <a:ln w="12700">
                  <a:solidFill>
                    <a:schemeClr val="tx1"/>
                  </a:solidFill>
                  <a:round/>
                  <a:headEnd/>
                  <a:tailEnd/>
                </a:ln>
              </p:spPr>
              <p:txBody>
                <a:bodyPr wrap="none" anchor="ctr"/>
                <a:lstStyle/>
                <a:p>
                  <a:endParaRPr lang="en-US">
                    <a:solidFill>
                      <a:srgbClr val="262626"/>
                    </a:solidFill>
                  </a:endParaRPr>
                </a:p>
              </p:txBody>
            </p:sp>
            <p:sp>
              <p:nvSpPr>
                <p:cNvPr id="50211" name="Line 34"/>
                <p:cNvSpPr>
                  <a:spLocks noChangeShapeType="1"/>
                </p:cNvSpPr>
                <p:nvPr/>
              </p:nvSpPr>
              <p:spPr bwMode="auto">
                <a:xfrm>
                  <a:off x="2856" y="2226"/>
                  <a:ext cx="511" cy="127"/>
                </a:xfrm>
                <a:prstGeom prst="line">
                  <a:avLst/>
                </a:prstGeom>
                <a:noFill/>
                <a:ln w="12700">
                  <a:solidFill>
                    <a:schemeClr val="tx1"/>
                  </a:solidFill>
                  <a:round/>
                  <a:headEnd type="none" w="sm" len="sm"/>
                  <a:tailEnd type="none" w="sm" len="sm"/>
                </a:ln>
              </p:spPr>
              <p:txBody>
                <a:bodyPr wrap="none" anchor="ctr"/>
                <a:lstStyle/>
                <a:p>
                  <a:endParaRPr lang="en-US">
                    <a:solidFill>
                      <a:srgbClr val="262626"/>
                    </a:solidFill>
                  </a:endParaRPr>
                </a:p>
              </p:txBody>
            </p:sp>
            <p:sp>
              <p:nvSpPr>
                <p:cNvPr id="50212" name="Line 35"/>
                <p:cNvSpPr>
                  <a:spLocks noChangeShapeType="1"/>
                </p:cNvSpPr>
                <p:nvPr/>
              </p:nvSpPr>
              <p:spPr bwMode="auto">
                <a:xfrm flipH="1">
                  <a:off x="3049" y="2034"/>
                  <a:ext cx="126" cy="509"/>
                </a:xfrm>
                <a:prstGeom prst="line">
                  <a:avLst/>
                </a:prstGeom>
                <a:noFill/>
                <a:ln w="12700">
                  <a:solidFill>
                    <a:schemeClr val="tx1"/>
                  </a:solidFill>
                  <a:round/>
                  <a:headEnd type="none" w="sm" len="sm"/>
                  <a:tailEnd type="none" w="sm" len="sm"/>
                </a:ln>
              </p:spPr>
              <p:txBody>
                <a:bodyPr wrap="none" anchor="ctr"/>
                <a:lstStyle/>
                <a:p>
                  <a:endParaRPr lang="en-US">
                    <a:solidFill>
                      <a:srgbClr val="262626"/>
                    </a:solidFill>
                  </a:endParaRPr>
                </a:p>
              </p:txBody>
            </p:sp>
          </p:grpSp>
          <p:sp>
            <p:nvSpPr>
              <p:cNvPr id="50203" name="Rectangle 36"/>
              <p:cNvSpPr>
                <a:spLocks noChangeArrowheads="1"/>
              </p:cNvSpPr>
              <p:nvPr/>
            </p:nvSpPr>
            <p:spPr bwMode="auto">
              <a:xfrm rot="840000">
                <a:off x="2976" y="2038"/>
                <a:ext cx="156" cy="231"/>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D</a:t>
                </a:r>
              </a:p>
            </p:txBody>
          </p:sp>
          <p:sp>
            <p:nvSpPr>
              <p:cNvPr id="50204" name="Rectangle 37"/>
              <p:cNvSpPr>
                <a:spLocks noChangeArrowheads="1"/>
              </p:cNvSpPr>
              <p:nvPr/>
            </p:nvSpPr>
            <p:spPr bwMode="auto">
              <a:xfrm rot="840000">
                <a:off x="3174" y="2091"/>
                <a:ext cx="207" cy="231"/>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S</a:t>
                </a:r>
              </a:p>
            </p:txBody>
          </p:sp>
          <p:sp>
            <p:nvSpPr>
              <p:cNvPr id="50205" name="Rectangle 38"/>
              <p:cNvSpPr>
                <a:spLocks noChangeArrowheads="1"/>
              </p:cNvSpPr>
              <p:nvPr/>
            </p:nvSpPr>
            <p:spPr bwMode="auto">
              <a:xfrm rot="840000">
                <a:off x="2923" y="2253"/>
                <a:ext cx="157" cy="231"/>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P</a:t>
                </a:r>
              </a:p>
            </p:txBody>
          </p:sp>
          <p:sp>
            <p:nvSpPr>
              <p:cNvPr id="50206" name="Rectangle 39"/>
              <p:cNvSpPr>
                <a:spLocks noChangeArrowheads="1"/>
              </p:cNvSpPr>
              <p:nvPr/>
            </p:nvSpPr>
            <p:spPr bwMode="auto">
              <a:xfrm rot="840000">
                <a:off x="3118" y="2307"/>
                <a:ext cx="210" cy="231"/>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A</a:t>
                </a:r>
              </a:p>
            </p:txBody>
          </p:sp>
          <p:sp>
            <p:nvSpPr>
              <p:cNvPr id="50207" name="Line 40"/>
              <p:cNvSpPr>
                <a:spLocks noChangeShapeType="1"/>
              </p:cNvSpPr>
              <p:nvPr/>
            </p:nvSpPr>
            <p:spPr bwMode="auto">
              <a:xfrm flipV="1">
                <a:off x="1429" y="2253"/>
                <a:ext cx="646" cy="386"/>
              </a:xfrm>
              <a:prstGeom prst="line">
                <a:avLst/>
              </a:prstGeom>
              <a:noFill/>
              <a:ln w="25400">
                <a:solidFill>
                  <a:schemeClr val="tx1"/>
                </a:solidFill>
                <a:round/>
                <a:headEnd type="none" w="sm" len="sm"/>
                <a:tailEnd type="stealth" w="med" len="lg"/>
              </a:ln>
            </p:spPr>
            <p:txBody>
              <a:bodyPr wrap="none" anchor="ctr"/>
              <a:lstStyle/>
              <a:p>
                <a:endParaRPr lang="en-US">
                  <a:solidFill>
                    <a:srgbClr val="262626"/>
                  </a:solidFill>
                </a:endParaRPr>
              </a:p>
            </p:txBody>
          </p:sp>
          <p:sp>
            <p:nvSpPr>
              <p:cNvPr id="50208" name="Rectangle 41"/>
              <p:cNvSpPr>
                <a:spLocks noChangeArrowheads="1"/>
              </p:cNvSpPr>
              <p:nvPr/>
            </p:nvSpPr>
            <p:spPr bwMode="auto">
              <a:xfrm rot="-1860000">
                <a:off x="2174" y="1835"/>
                <a:ext cx="888" cy="32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2800" b="1" dirty="0">
                    <a:solidFill>
                      <a:srgbClr val="262626"/>
                    </a:solidFill>
                  </a:rPr>
                  <a:t>DATA</a:t>
                </a:r>
              </a:p>
            </p:txBody>
          </p:sp>
          <p:sp>
            <p:nvSpPr>
              <p:cNvPr id="50209" name="Line 42"/>
              <p:cNvSpPr>
                <a:spLocks noChangeShapeType="1"/>
              </p:cNvSpPr>
              <p:nvPr/>
            </p:nvSpPr>
            <p:spPr bwMode="auto">
              <a:xfrm flipV="1">
                <a:off x="2835" y="1405"/>
                <a:ext cx="686" cy="407"/>
              </a:xfrm>
              <a:prstGeom prst="line">
                <a:avLst/>
              </a:prstGeom>
              <a:noFill/>
              <a:ln w="25400">
                <a:solidFill>
                  <a:schemeClr val="tx1"/>
                </a:solidFill>
                <a:round/>
                <a:headEnd type="none" w="sm" len="sm"/>
                <a:tailEnd type="stealth" w="med" len="lg"/>
              </a:ln>
            </p:spPr>
            <p:txBody>
              <a:bodyPr wrap="none" anchor="ctr"/>
              <a:lstStyle/>
              <a:p>
                <a:endParaRPr lang="en-US">
                  <a:solidFill>
                    <a:srgbClr val="262626"/>
                  </a:solidFill>
                </a:endParaRPr>
              </a:p>
            </p:txBody>
          </p:sp>
        </p:grpSp>
        <p:grpSp>
          <p:nvGrpSpPr>
            <p:cNvPr id="9" name="Group 82"/>
            <p:cNvGrpSpPr/>
            <p:nvPr/>
          </p:nvGrpSpPr>
          <p:grpSpPr>
            <a:xfrm>
              <a:off x="5791200" y="0"/>
              <a:ext cx="3132138" cy="2184400"/>
              <a:chOff x="6096000" y="-152400"/>
              <a:chExt cx="3132138" cy="2184400"/>
            </a:xfrm>
          </p:grpSpPr>
          <p:grpSp>
            <p:nvGrpSpPr>
              <p:cNvPr id="10" name="Group 8"/>
              <p:cNvGrpSpPr>
                <a:grpSpLocks/>
              </p:cNvGrpSpPr>
              <p:nvPr/>
            </p:nvGrpSpPr>
            <p:grpSpPr bwMode="auto">
              <a:xfrm>
                <a:off x="6096000" y="1200150"/>
                <a:ext cx="836613" cy="831850"/>
                <a:chOff x="1408" y="2881"/>
                <a:chExt cx="527" cy="524"/>
              </a:xfrm>
            </p:grpSpPr>
            <p:sp>
              <p:nvSpPr>
                <p:cNvPr id="80" name="Oval 9"/>
                <p:cNvSpPr>
                  <a:spLocks noChangeArrowheads="1"/>
                </p:cNvSpPr>
                <p:nvPr/>
              </p:nvSpPr>
              <p:spPr bwMode="auto">
                <a:xfrm>
                  <a:off x="1411" y="2884"/>
                  <a:ext cx="520" cy="520"/>
                </a:xfrm>
                <a:prstGeom prst="ellipse">
                  <a:avLst/>
                </a:prstGeom>
                <a:noFill/>
                <a:ln w="12700">
                  <a:solidFill>
                    <a:schemeClr val="tx1"/>
                  </a:solidFill>
                  <a:round/>
                  <a:headEnd/>
                  <a:tailEnd/>
                </a:ln>
              </p:spPr>
              <p:txBody>
                <a:bodyPr wrap="none" anchor="ctr"/>
                <a:lstStyle/>
                <a:p>
                  <a:endParaRPr lang="en-US">
                    <a:solidFill>
                      <a:srgbClr val="262626"/>
                    </a:solidFill>
                  </a:endParaRPr>
                </a:p>
              </p:txBody>
            </p:sp>
            <p:sp>
              <p:nvSpPr>
                <p:cNvPr id="81" name="Line 10"/>
                <p:cNvSpPr>
                  <a:spLocks noChangeShapeType="1"/>
                </p:cNvSpPr>
                <p:nvPr/>
              </p:nvSpPr>
              <p:spPr bwMode="auto">
                <a:xfrm>
                  <a:off x="1408" y="3144"/>
                  <a:ext cx="527" cy="0"/>
                </a:xfrm>
                <a:prstGeom prst="line">
                  <a:avLst/>
                </a:prstGeom>
                <a:noFill/>
                <a:ln w="12700">
                  <a:solidFill>
                    <a:schemeClr val="tx1"/>
                  </a:solidFill>
                  <a:round/>
                  <a:headEnd type="none" w="sm" len="sm"/>
                  <a:tailEnd type="none" w="sm" len="sm"/>
                </a:ln>
              </p:spPr>
              <p:txBody>
                <a:bodyPr wrap="none" anchor="ctr"/>
                <a:lstStyle/>
                <a:p>
                  <a:endParaRPr lang="en-US">
                    <a:solidFill>
                      <a:srgbClr val="262626"/>
                    </a:solidFill>
                  </a:endParaRPr>
                </a:p>
              </p:txBody>
            </p:sp>
            <p:sp>
              <p:nvSpPr>
                <p:cNvPr id="82" name="Line 11"/>
                <p:cNvSpPr>
                  <a:spLocks noChangeShapeType="1"/>
                </p:cNvSpPr>
                <p:nvPr/>
              </p:nvSpPr>
              <p:spPr bwMode="auto">
                <a:xfrm>
                  <a:off x="1671" y="2881"/>
                  <a:ext cx="0" cy="524"/>
                </a:xfrm>
                <a:prstGeom prst="line">
                  <a:avLst/>
                </a:prstGeom>
                <a:noFill/>
                <a:ln w="12700">
                  <a:solidFill>
                    <a:schemeClr val="tx1"/>
                  </a:solidFill>
                  <a:round/>
                  <a:headEnd type="none" w="sm" len="sm"/>
                  <a:tailEnd type="none" w="sm" len="sm"/>
                </a:ln>
              </p:spPr>
              <p:txBody>
                <a:bodyPr wrap="none" anchor="ctr"/>
                <a:lstStyle/>
                <a:p>
                  <a:endParaRPr lang="en-US">
                    <a:solidFill>
                      <a:srgbClr val="262626"/>
                    </a:solidFill>
                  </a:endParaRPr>
                </a:p>
              </p:txBody>
            </p:sp>
          </p:grpSp>
          <p:sp>
            <p:nvSpPr>
              <p:cNvPr id="49" name="Rectangle 12"/>
              <p:cNvSpPr>
                <a:spLocks noChangeArrowheads="1"/>
              </p:cNvSpPr>
              <p:nvPr/>
            </p:nvSpPr>
            <p:spPr bwMode="auto">
              <a:xfrm>
                <a:off x="6203950" y="1257300"/>
                <a:ext cx="249238" cy="366713"/>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A</a:t>
                </a:r>
              </a:p>
            </p:txBody>
          </p:sp>
          <p:sp>
            <p:nvSpPr>
              <p:cNvPr id="50" name="Rectangle 13"/>
              <p:cNvSpPr>
                <a:spLocks noChangeArrowheads="1"/>
              </p:cNvSpPr>
              <p:nvPr/>
            </p:nvSpPr>
            <p:spPr bwMode="auto">
              <a:xfrm>
                <a:off x="6530975" y="1257300"/>
                <a:ext cx="327025" cy="366713"/>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P</a:t>
                </a:r>
              </a:p>
            </p:txBody>
          </p:sp>
          <p:sp>
            <p:nvSpPr>
              <p:cNvPr id="51" name="Rectangle 14"/>
              <p:cNvSpPr>
                <a:spLocks noChangeArrowheads="1"/>
              </p:cNvSpPr>
              <p:nvPr/>
            </p:nvSpPr>
            <p:spPr bwMode="auto">
              <a:xfrm>
                <a:off x="6203950" y="1608138"/>
                <a:ext cx="249238" cy="366713"/>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S</a:t>
                </a:r>
              </a:p>
            </p:txBody>
          </p:sp>
          <p:sp>
            <p:nvSpPr>
              <p:cNvPr id="52" name="Rectangle 15"/>
              <p:cNvSpPr>
                <a:spLocks noChangeArrowheads="1"/>
              </p:cNvSpPr>
              <p:nvPr/>
            </p:nvSpPr>
            <p:spPr bwMode="auto">
              <a:xfrm>
                <a:off x="6530975" y="1608138"/>
                <a:ext cx="327025" cy="366713"/>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D</a:t>
                </a:r>
              </a:p>
            </p:txBody>
          </p:sp>
          <p:grpSp>
            <p:nvGrpSpPr>
              <p:cNvPr id="11" name="Group 16"/>
              <p:cNvGrpSpPr>
                <a:grpSpLocks/>
              </p:cNvGrpSpPr>
              <p:nvPr/>
            </p:nvGrpSpPr>
            <p:grpSpPr bwMode="auto">
              <a:xfrm>
                <a:off x="7245350" y="538163"/>
                <a:ext cx="831850" cy="825500"/>
                <a:chOff x="2132" y="2464"/>
                <a:chExt cx="520" cy="520"/>
              </a:xfrm>
            </p:grpSpPr>
            <p:sp>
              <p:nvSpPr>
                <p:cNvPr id="77" name="Oval 17"/>
                <p:cNvSpPr>
                  <a:spLocks noChangeArrowheads="1"/>
                </p:cNvSpPr>
                <p:nvPr/>
              </p:nvSpPr>
              <p:spPr bwMode="auto">
                <a:xfrm rot="2340000">
                  <a:off x="2132" y="2464"/>
                  <a:ext cx="520" cy="520"/>
                </a:xfrm>
                <a:prstGeom prst="ellipse">
                  <a:avLst/>
                </a:prstGeom>
                <a:noFill/>
                <a:ln w="12700">
                  <a:solidFill>
                    <a:schemeClr val="tx1"/>
                  </a:solidFill>
                  <a:round/>
                  <a:headEnd/>
                  <a:tailEnd/>
                </a:ln>
              </p:spPr>
              <p:txBody>
                <a:bodyPr wrap="none" anchor="ctr"/>
                <a:lstStyle/>
                <a:p>
                  <a:endParaRPr lang="en-US">
                    <a:solidFill>
                      <a:srgbClr val="262626"/>
                    </a:solidFill>
                  </a:endParaRPr>
                </a:p>
              </p:txBody>
            </p:sp>
            <p:sp>
              <p:nvSpPr>
                <p:cNvPr id="78" name="Line 18"/>
                <p:cNvSpPr>
                  <a:spLocks noChangeShapeType="1"/>
                </p:cNvSpPr>
                <p:nvPr/>
              </p:nvSpPr>
              <p:spPr bwMode="auto">
                <a:xfrm>
                  <a:off x="2188" y="2560"/>
                  <a:ext cx="409" cy="331"/>
                </a:xfrm>
                <a:prstGeom prst="line">
                  <a:avLst/>
                </a:prstGeom>
                <a:noFill/>
                <a:ln w="12700">
                  <a:solidFill>
                    <a:schemeClr val="tx1"/>
                  </a:solidFill>
                  <a:round/>
                  <a:headEnd type="none" w="sm" len="sm"/>
                  <a:tailEnd type="none" w="sm" len="sm"/>
                </a:ln>
              </p:spPr>
              <p:txBody>
                <a:bodyPr wrap="none" anchor="ctr"/>
                <a:lstStyle/>
                <a:p>
                  <a:endParaRPr lang="en-US">
                    <a:solidFill>
                      <a:srgbClr val="262626"/>
                    </a:solidFill>
                  </a:endParaRPr>
                </a:p>
              </p:txBody>
            </p:sp>
            <p:sp>
              <p:nvSpPr>
                <p:cNvPr id="79" name="Line 19"/>
                <p:cNvSpPr>
                  <a:spLocks noChangeShapeType="1"/>
                </p:cNvSpPr>
                <p:nvPr/>
              </p:nvSpPr>
              <p:spPr bwMode="auto">
                <a:xfrm flipH="1">
                  <a:off x="2229" y="2519"/>
                  <a:ext cx="329" cy="410"/>
                </a:xfrm>
                <a:prstGeom prst="line">
                  <a:avLst/>
                </a:prstGeom>
                <a:noFill/>
                <a:ln w="12700">
                  <a:solidFill>
                    <a:schemeClr val="tx1"/>
                  </a:solidFill>
                  <a:round/>
                  <a:headEnd type="none" w="sm" len="sm"/>
                  <a:tailEnd type="none" w="sm" len="sm"/>
                </a:ln>
              </p:spPr>
              <p:txBody>
                <a:bodyPr wrap="none" anchor="ctr"/>
                <a:lstStyle/>
                <a:p>
                  <a:endParaRPr lang="en-US">
                    <a:solidFill>
                      <a:srgbClr val="262626"/>
                    </a:solidFill>
                  </a:endParaRPr>
                </a:p>
              </p:txBody>
            </p:sp>
          </p:grpSp>
          <p:sp>
            <p:nvSpPr>
              <p:cNvPr id="54" name="Rectangle 20"/>
              <p:cNvSpPr>
                <a:spLocks noChangeArrowheads="1"/>
              </p:cNvSpPr>
              <p:nvPr/>
            </p:nvSpPr>
            <p:spPr bwMode="auto">
              <a:xfrm rot="2340000">
                <a:off x="7605713" y="519113"/>
                <a:ext cx="254000" cy="366713"/>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A</a:t>
                </a:r>
              </a:p>
            </p:txBody>
          </p:sp>
          <p:sp>
            <p:nvSpPr>
              <p:cNvPr id="55" name="Rectangle 21"/>
              <p:cNvSpPr>
                <a:spLocks noChangeArrowheads="1"/>
              </p:cNvSpPr>
              <p:nvPr/>
            </p:nvSpPr>
            <p:spPr bwMode="auto">
              <a:xfrm rot="2340000">
                <a:off x="7850188" y="747713"/>
                <a:ext cx="330200" cy="366713"/>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P</a:t>
                </a:r>
              </a:p>
            </p:txBody>
          </p:sp>
          <p:sp>
            <p:nvSpPr>
              <p:cNvPr id="56" name="Rectangle 22"/>
              <p:cNvSpPr>
                <a:spLocks noChangeArrowheads="1"/>
              </p:cNvSpPr>
              <p:nvPr/>
            </p:nvSpPr>
            <p:spPr bwMode="auto">
              <a:xfrm rot="2340000">
                <a:off x="7388225" y="793750"/>
                <a:ext cx="246063" cy="366713"/>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S</a:t>
                </a:r>
              </a:p>
            </p:txBody>
          </p:sp>
          <p:sp>
            <p:nvSpPr>
              <p:cNvPr id="57" name="Rectangle 23"/>
              <p:cNvSpPr>
                <a:spLocks noChangeArrowheads="1"/>
              </p:cNvSpPr>
              <p:nvPr/>
            </p:nvSpPr>
            <p:spPr bwMode="auto">
              <a:xfrm rot="2340000">
                <a:off x="7627938" y="1027113"/>
                <a:ext cx="334963" cy="366713"/>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dirty="0">
                    <a:solidFill>
                      <a:srgbClr val="262626"/>
                    </a:solidFill>
                  </a:rPr>
                  <a:t>D</a:t>
                </a:r>
              </a:p>
            </p:txBody>
          </p:sp>
          <p:grpSp>
            <p:nvGrpSpPr>
              <p:cNvPr id="12" name="Group 32"/>
              <p:cNvGrpSpPr>
                <a:grpSpLocks/>
              </p:cNvGrpSpPr>
              <p:nvPr/>
            </p:nvGrpSpPr>
            <p:grpSpPr bwMode="auto">
              <a:xfrm>
                <a:off x="8386763" y="-152400"/>
                <a:ext cx="825500" cy="825500"/>
                <a:chOff x="2851" y="2029"/>
                <a:chExt cx="520" cy="520"/>
              </a:xfrm>
            </p:grpSpPr>
            <p:sp>
              <p:nvSpPr>
                <p:cNvPr id="71" name="Oval 33"/>
                <p:cNvSpPr>
                  <a:spLocks noChangeArrowheads="1"/>
                </p:cNvSpPr>
                <p:nvPr/>
              </p:nvSpPr>
              <p:spPr bwMode="auto">
                <a:xfrm rot="840000">
                  <a:off x="2851" y="2029"/>
                  <a:ext cx="520" cy="520"/>
                </a:xfrm>
                <a:prstGeom prst="ellipse">
                  <a:avLst/>
                </a:prstGeom>
                <a:noFill/>
                <a:ln w="12700">
                  <a:solidFill>
                    <a:schemeClr val="tx1"/>
                  </a:solidFill>
                  <a:round/>
                  <a:headEnd/>
                  <a:tailEnd/>
                </a:ln>
              </p:spPr>
              <p:txBody>
                <a:bodyPr wrap="none" anchor="ctr"/>
                <a:lstStyle/>
                <a:p>
                  <a:endParaRPr lang="en-US">
                    <a:solidFill>
                      <a:srgbClr val="262626"/>
                    </a:solidFill>
                  </a:endParaRPr>
                </a:p>
              </p:txBody>
            </p:sp>
            <p:sp>
              <p:nvSpPr>
                <p:cNvPr id="72" name="Line 34"/>
                <p:cNvSpPr>
                  <a:spLocks noChangeShapeType="1"/>
                </p:cNvSpPr>
                <p:nvPr/>
              </p:nvSpPr>
              <p:spPr bwMode="auto">
                <a:xfrm>
                  <a:off x="2856" y="2226"/>
                  <a:ext cx="511" cy="127"/>
                </a:xfrm>
                <a:prstGeom prst="line">
                  <a:avLst/>
                </a:prstGeom>
                <a:noFill/>
                <a:ln w="12700">
                  <a:solidFill>
                    <a:schemeClr val="tx1"/>
                  </a:solidFill>
                  <a:round/>
                  <a:headEnd type="none" w="sm" len="sm"/>
                  <a:tailEnd type="none" w="sm" len="sm"/>
                </a:ln>
              </p:spPr>
              <p:txBody>
                <a:bodyPr wrap="none" anchor="ctr"/>
                <a:lstStyle/>
                <a:p>
                  <a:endParaRPr lang="en-US">
                    <a:solidFill>
                      <a:srgbClr val="262626"/>
                    </a:solidFill>
                  </a:endParaRPr>
                </a:p>
              </p:txBody>
            </p:sp>
            <p:sp>
              <p:nvSpPr>
                <p:cNvPr id="73" name="Line 35"/>
                <p:cNvSpPr>
                  <a:spLocks noChangeShapeType="1"/>
                </p:cNvSpPr>
                <p:nvPr/>
              </p:nvSpPr>
              <p:spPr bwMode="auto">
                <a:xfrm flipH="1">
                  <a:off x="3049" y="2034"/>
                  <a:ext cx="126" cy="509"/>
                </a:xfrm>
                <a:prstGeom prst="line">
                  <a:avLst/>
                </a:prstGeom>
                <a:noFill/>
                <a:ln w="12700">
                  <a:solidFill>
                    <a:schemeClr val="tx1"/>
                  </a:solidFill>
                  <a:round/>
                  <a:headEnd type="none" w="sm" len="sm"/>
                  <a:tailEnd type="none" w="sm" len="sm"/>
                </a:ln>
              </p:spPr>
              <p:txBody>
                <a:bodyPr wrap="none" anchor="ctr"/>
                <a:lstStyle/>
                <a:p>
                  <a:endParaRPr lang="en-US">
                    <a:solidFill>
                      <a:srgbClr val="262626"/>
                    </a:solidFill>
                  </a:endParaRPr>
                </a:p>
              </p:txBody>
            </p:sp>
          </p:grpSp>
          <p:sp>
            <p:nvSpPr>
              <p:cNvPr id="64" name="Rectangle 36"/>
              <p:cNvSpPr>
                <a:spLocks noChangeArrowheads="1"/>
              </p:cNvSpPr>
              <p:nvPr/>
            </p:nvSpPr>
            <p:spPr bwMode="auto">
              <a:xfrm rot="840000">
                <a:off x="8585200" y="-138113"/>
                <a:ext cx="247650" cy="366713"/>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D</a:t>
                </a:r>
              </a:p>
            </p:txBody>
          </p:sp>
          <p:sp>
            <p:nvSpPr>
              <p:cNvPr id="65" name="Rectangle 37"/>
              <p:cNvSpPr>
                <a:spLocks noChangeArrowheads="1"/>
              </p:cNvSpPr>
              <p:nvPr/>
            </p:nvSpPr>
            <p:spPr bwMode="auto">
              <a:xfrm rot="840000">
                <a:off x="8899525" y="-53975"/>
                <a:ext cx="328613" cy="366713"/>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S</a:t>
                </a:r>
              </a:p>
            </p:txBody>
          </p:sp>
          <p:sp>
            <p:nvSpPr>
              <p:cNvPr id="66" name="Rectangle 38"/>
              <p:cNvSpPr>
                <a:spLocks noChangeArrowheads="1"/>
              </p:cNvSpPr>
              <p:nvPr/>
            </p:nvSpPr>
            <p:spPr bwMode="auto">
              <a:xfrm rot="840000">
                <a:off x="8501063" y="203200"/>
                <a:ext cx="249238" cy="366713"/>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dirty="0">
                    <a:solidFill>
                      <a:srgbClr val="262626"/>
                    </a:solidFill>
                  </a:rPr>
                  <a:t>P</a:t>
                </a:r>
              </a:p>
            </p:txBody>
          </p:sp>
          <p:sp>
            <p:nvSpPr>
              <p:cNvPr id="67" name="Rectangle 39"/>
              <p:cNvSpPr>
                <a:spLocks noChangeArrowheads="1"/>
              </p:cNvSpPr>
              <p:nvPr/>
            </p:nvSpPr>
            <p:spPr bwMode="auto">
              <a:xfrm rot="840000">
                <a:off x="8810625" y="288925"/>
                <a:ext cx="333375" cy="366713"/>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b="1">
                    <a:solidFill>
                      <a:srgbClr val="262626"/>
                    </a:solidFill>
                  </a:rPr>
                  <a:t>A</a:t>
                </a:r>
              </a:p>
            </p:txBody>
          </p:sp>
        </p:grpSp>
        <p:sp>
          <p:nvSpPr>
            <p:cNvPr id="85" name="Rectangle 41"/>
            <p:cNvSpPr>
              <a:spLocks noChangeArrowheads="1"/>
            </p:cNvSpPr>
            <p:nvPr/>
          </p:nvSpPr>
          <p:spPr bwMode="auto">
            <a:xfrm rot="19740000">
              <a:off x="4909805" y="859352"/>
              <a:ext cx="1409700" cy="519113"/>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2800" b="1" dirty="0">
                  <a:solidFill>
                    <a:srgbClr val="262626"/>
                  </a:solidFill>
                </a:rPr>
                <a:t>DATA</a:t>
              </a:r>
            </a:p>
          </p:txBody>
        </p:sp>
      </p:grpSp>
    </p:spTree>
    <p:custDataLst>
      <p:tags r:id="rId1"/>
    </p:custDataLst>
    <p:extLst>
      <p:ext uri="{BB962C8B-B14F-4D97-AF65-F5344CB8AC3E}">
        <p14:creationId xmlns="" xmlns:p14="http://schemas.microsoft.com/office/powerpoint/2010/main" val="135666529"/>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Remember the Goal is to “Test”!!</a:t>
            </a:r>
            <a:endParaRPr lang="en-US" dirty="0"/>
          </a:p>
        </p:txBody>
      </p:sp>
      <p:sp>
        <p:nvSpPr>
          <p:cNvPr id="3" name="Subtitle 2"/>
          <p:cNvSpPr>
            <a:spLocks noGrp="1"/>
          </p:cNvSpPr>
          <p:nvPr>
            <p:ph type="subTitle" idx="1"/>
          </p:nvPr>
        </p:nvSpPr>
        <p:spPr/>
        <p:txBody>
          <a:bodyPr/>
          <a:lstStyle/>
          <a:p>
            <a:endParaRPr lang="en-US" dirty="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Test </a:t>
            </a:r>
            <a:r>
              <a:rPr lang="en-US" sz="2000" dirty="0" smtClean="0">
                <a:solidFill>
                  <a:srgbClr val="04617B"/>
                </a:solidFill>
              </a:rPr>
              <a:t>(www.thefreedictionary.com)</a:t>
            </a:r>
            <a:endParaRPr lang="en-US" dirty="0"/>
          </a:p>
        </p:txBody>
      </p:sp>
      <p:sp>
        <p:nvSpPr>
          <p:cNvPr id="3" name="Content Placeholder 2"/>
          <p:cNvSpPr>
            <a:spLocks noGrp="1"/>
          </p:cNvSpPr>
          <p:nvPr>
            <p:ph idx="1"/>
          </p:nvPr>
        </p:nvSpPr>
        <p:spPr>
          <a:xfrm>
            <a:off x="457200" y="1219200"/>
            <a:ext cx="8229600" cy="4525963"/>
          </a:xfrm>
        </p:spPr>
        <p:txBody>
          <a:bodyPr>
            <a:normAutofit fontScale="85000" lnSpcReduction="10000"/>
          </a:bodyPr>
          <a:lstStyle/>
          <a:p>
            <a:pPr>
              <a:buNone/>
            </a:pPr>
            <a:r>
              <a:rPr lang="en-US" dirty="0" smtClean="0"/>
              <a:t>test</a:t>
            </a:r>
            <a:r>
              <a:rPr lang="en-US" baseline="30000" dirty="0" smtClean="0"/>
              <a:t> 1</a:t>
            </a:r>
            <a:r>
              <a:rPr lang="en-US" dirty="0" smtClean="0"/>
              <a:t>  (</a:t>
            </a:r>
            <a:r>
              <a:rPr lang="en-US" dirty="0" err="1" smtClean="0"/>
              <a:t>tst</a:t>
            </a:r>
            <a:r>
              <a:rPr lang="en-US" dirty="0" smtClean="0"/>
              <a:t>)</a:t>
            </a:r>
            <a:r>
              <a:rPr lang="en-US" i="1" dirty="0" smtClean="0"/>
              <a:t>n.</a:t>
            </a:r>
          </a:p>
          <a:p>
            <a:pPr>
              <a:buNone/>
            </a:pPr>
            <a:r>
              <a:rPr lang="en-US" b="1" dirty="0" smtClean="0"/>
              <a:t>1. </a:t>
            </a:r>
            <a:r>
              <a:rPr lang="en-US" dirty="0" smtClean="0"/>
              <a:t>A procedure for </a:t>
            </a:r>
            <a:r>
              <a:rPr lang="en-US" b="1" dirty="0" smtClean="0"/>
              <a:t>critical evaluation</a:t>
            </a:r>
            <a:r>
              <a:rPr lang="en-US" dirty="0" smtClean="0"/>
              <a:t>; a means of determining the presence, quality, or truth of something; </a:t>
            </a:r>
            <a:r>
              <a:rPr lang="en-US" b="1" dirty="0" smtClean="0"/>
              <a:t>a trial</a:t>
            </a:r>
            <a:r>
              <a:rPr lang="en-US" dirty="0" smtClean="0"/>
              <a:t>: a test of one's eyesight; subjecting a hypothesis to a test; a test of an athlete's endurance.</a:t>
            </a:r>
          </a:p>
          <a:p>
            <a:r>
              <a:rPr lang="en-US" b="1" dirty="0" smtClean="0"/>
              <a:t>2. </a:t>
            </a:r>
            <a:r>
              <a:rPr lang="en-US" dirty="0" smtClean="0"/>
              <a:t>A </a:t>
            </a:r>
            <a:r>
              <a:rPr lang="en-US" b="1" dirty="0" smtClean="0"/>
              <a:t>series of questions</a:t>
            </a:r>
            <a:r>
              <a:rPr lang="en-US" dirty="0" smtClean="0"/>
              <a:t>, problems, or physical responses designed to determine </a:t>
            </a:r>
            <a:r>
              <a:rPr lang="en-US" b="1" dirty="0" smtClean="0"/>
              <a:t>knowledge</a:t>
            </a:r>
            <a:r>
              <a:rPr lang="en-US" dirty="0" smtClean="0"/>
              <a:t>, intelligence, or ability.</a:t>
            </a:r>
          </a:p>
          <a:p>
            <a:r>
              <a:rPr lang="en-US" b="1" dirty="0" smtClean="0"/>
              <a:t>3. </a:t>
            </a:r>
            <a:r>
              <a:rPr lang="en-US" dirty="0" smtClean="0"/>
              <a:t>A </a:t>
            </a:r>
            <a:r>
              <a:rPr lang="en-US" b="1" dirty="0" smtClean="0"/>
              <a:t>basis for evaluation or judgment</a:t>
            </a:r>
            <a:r>
              <a:rPr lang="en-US" dirty="0" smtClean="0"/>
              <a:t>: "A test of democratic government is how Congress and the president work together" (Haynes Johnson).</a:t>
            </a:r>
          </a:p>
          <a:p>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Task </a:t>
            </a:r>
            <a:r>
              <a:rPr lang="en-US" sz="2000" dirty="0" smtClean="0"/>
              <a:t>(www.thefreedictionary.com)</a:t>
            </a:r>
            <a:endParaRPr lang="en-US" sz="2000" dirty="0"/>
          </a:p>
        </p:txBody>
      </p:sp>
      <p:sp>
        <p:nvSpPr>
          <p:cNvPr id="3" name="Content Placeholder 2"/>
          <p:cNvSpPr>
            <a:spLocks noGrp="1"/>
          </p:cNvSpPr>
          <p:nvPr>
            <p:ph idx="1"/>
          </p:nvPr>
        </p:nvSpPr>
        <p:spPr/>
        <p:txBody>
          <a:bodyPr/>
          <a:lstStyle/>
          <a:p>
            <a:pPr>
              <a:buNone/>
            </a:pPr>
            <a:r>
              <a:rPr lang="en-US" dirty="0" smtClean="0"/>
              <a:t>task  (</a:t>
            </a:r>
            <a:r>
              <a:rPr lang="en-US" dirty="0" err="1" smtClean="0"/>
              <a:t>tsk</a:t>
            </a:r>
            <a:r>
              <a:rPr lang="en-US" dirty="0" smtClean="0"/>
              <a:t>)</a:t>
            </a:r>
            <a:r>
              <a:rPr lang="en-US" i="1" dirty="0" smtClean="0"/>
              <a:t>n.</a:t>
            </a:r>
          </a:p>
          <a:p>
            <a:r>
              <a:rPr lang="en-US" b="1" dirty="0" smtClean="0"/>
              <a:t>1. </a:t>
            </a:r>
            <a:r>
              <a:rPr lang="en-US" dirty="0" smtClean="0"/>
              <a:t>A piece of </a:t>
            </a:r>
            <a:r>
              <a:rPr lang="en-US" b="1" dirty="0" smtClean="0"/>
              <a:t>work</a:t>
            </a:r>
            <a:r>
              <a:rPr lang="en-US" dirty="0" smtClean="0"/>
              <a:t> assigned or </a:t>
            </a:r>
            <a:r>
              <a:rPr lang="en-US" b="1" dirty="0" smtClean="0"/>
              <a:t>done as part of one's duties</a:t>
            </a:r>
            <a:r>
              <a:rPr lang="en-US" dirty="0" smtClean="0"/>
              <a:t>.</a:t>
            </a:r>
          </a:p>
          <a:p>
            <a:r>
              <a:rPr lang="en-US" b="1" dirty="0" smtClean="0"/>
              <a:t>2. </a:t>
            </a:r>
            <a:r>
              <a:rPr lang="en-US" dirty="0" smtClean="0"/>
              <a:t>A difficult or tedious </a:t>
            </a:r>
            <a:r>
              <a:rPr lang="en-US" b="1" dirty="0" smtClean="0"/>
              <a:t>undertaking</a:t>
            </a:r>
            <a:r>
              <a:rPr lang="en-US" dirty="0" smtClean="0"/>
              <a:t>.</a:t>
            </a:r>
          </a:p>
          <a:p>
            <a:r>
              <a:rPr lang="en-US" b="1" dirty="0" smtClean="0"/>
              <a:t>3. </a:t>
            </a:r>
            <a:r>
              <a:rPr lang="en-US" dirty="0" smtClean="0"/>
              <a:t>A </a:t>
            </a:r>
            <a:r>
              <a:rPr lang="en-US" b="1" dirty="0" smtClean="0"/>
              <a:t>function to be performed</a:t>
            </a:r>
            <a:r>
              <a:rPr lang="en-US" dirty="0" smtClean="0"/>
              <a:t>; an objective.</a:t>
            </a:r>
          </a:p>
          <a:p>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3600" dirty="0" smtClean="0"/>
              <a:t>Personal Example: Aim to run 7.5 minute mile by July 4</a:t>
            </a:r>
            <a:r>
              <a:rPr lang="en-US" sz="3600" baseline="30000" dirty="0" smtClean="0"/>
              <a:t>th</a:t>
            </a:r>
            <a:r>
              <a:rPr lang="en-US" sz="3600" dirty="0" smtClean="0"/>
              <a:t> 2016 “4 on the Fourth” road race. (Currently at 10 minute mile)</a:t>
            </a:r>
            <a:endParaRPr lang="en-US" sz="3600" dirty="0"/>
          </a:p>
        </p:txBody>
      </p:sp>
      <p:sp>
        <p:nvSpPr>
          <p:cNvPr id="5" name="Content Placeholder 4"/>
          <p:cNvSpPr>
            <a:spLocks noGrp="1"/>
          </p:cNvSpPr>
          <p:nvPr>
            <p:ph sz="half" idx="1"/>
          </p:nvPr>
        </p:nvSpPr>
        <p:spPr/>
        <p:txBody>
          <a:bodyPr>
            <a:normAutofit/>
          </a:bodyPr>
          <a:lstStyle/>
          <a:p>
            <a:r>
              <a:rPr lang="en-US" dirty="0" smtClean="0"/>
              <a:t>Task</a:t>
            </a:r>
          </a:p>
          <a:p>
            <a:pPr lvl="1"/>
            <a:r>
              <a:rPr lang="en-US" dirty="0" smtClean="0"/>
              <a:t>Develop a training calendar</a:t>
            </a:r>
          </a:p>
          <a:p>
            <a:pPr lvl="1"/>
            <a:r>
              <a:rPr lang="en-US" dirty="0" smtClean="0"/>
              <a:t>Buy stop watch</a:t>
            </a:r>
          </a:p>
          <a:p>
            <a:pPr lvl="1"/>
            <a:r>
              <a:rPr lang="en-US" dirty="0" smtClean="0"/>
              <a:t>Mark a 4-mile course to practice on</a:t>
            </a:r>
          </a:p>
          <a:p>
            <a:pPr lvl="1"/>
            <a:r>
              <a:rPr lang="en-US" dirty="0" smtClean="0"/>
              <a:t>Read a running book</a:t>
            </a:r>
          </a:p>
        </p:txBody>
      </p:sp>
      <p:sp>
        <p:nvSpPr>
          <p:cNvPr id="6" name="Content Placeholder 5"/>
          <p:cNvSpPr>
            <a:spLocks noGrp="1"/>
          </p:cNvSpPr>
          <p:nvPr>
            <p:ph sz="half" idx="2"/>
          </p:nvPr>
        </p:nvSpPr>
        <p:spPr/>
        <p:txBody>
          <a:bodyPr>
            <a:normAutofit/>
          </a:bodyPr>
          <a:lstStyle/>
          <a:p>
            <a:r>
              <a:rPr lang="en-US" dirty="0" smtClean="0"/>
              <a:t>Test</a:t>
            </a:r>
          </a:p>
          <a:p>
            <a:pPr lvl="1"/>
            <a:r>
              <a:rPr lang="en-US" dirty="0" smtClean="0"/>
              <a:t>Will borrowing my friend’s light weight running shoes make a difference in my overall time? Test on next 2 runs and measure time.</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 Quiz Test or Task??</a:t>
            </a:r>
            <a:endParaRPr lang="en-US" dirty="0"/>
          </a:p>
        </p:txBody>
      </p:sp>
      <p:sp>
        <p:nvSpPr>
          <p:cNvPr id="5" name="Content Placeholder 4"/>
          <p:cNvSpPr>
            <a:spLocks noGrp="1"/>
          </p:cNvSpPr>
          <p:nvPr>
            <p:ph idx="1"/>
          </p:nvPr>
        </p:nvSpPr>
        <p:spPr/>
        <p:txBody>
          <a:bodyPr>
            <a:normAutofit fontScale="92500" lnSpcReduction="20000"/>
          </a:bodyPr>
          <a:lstStyle/>
          <a:p>
            <a:r>
              <a:rPr lang="en-US" dirty="0" smtClean="0"/>
              <a:t>Keep running reports of all patients with high alert drugs/labs</a:t>
            </a:r>
          </a:p>
          <a:p>
            <a:r>
              <a:rPr lang="en-US" dirty="0" smtClean="0"/>
              <a:t>For the next  5 patients on high alert drugs, assess their retention of instructions using teach back method to see if they retained instructions</a:t>
            </a:r>
          </a:p>
          <a:p>
            <a:r>
              <a:rPr lang="en-US" dirty="0" smtClean="0"/>
              <a:t>Hold a meeting</a:t>
            </a:r>
          </a:p>
          <a:p>
            <a:r>
              <a:rPr lang="en-US" dirty="0" smtClean="0"/>
              <a:t>Test warm hand-off procedure with one patient</a:t>
            </a:r>
          </a:p>
          <a:p>
            <a:r>
              <a:rPr lang="en-US" dirty="0" smtClean="0"/>
              <a:t>Collect data</a:t>
            </a:r>
          </a:p>
          <a:p>
            <a:r>
              <a:rPr lang="en-US" dirty="0" smtClean="0"/>
              <a:t>Write policies</a:t>
            </a:r>
          </a:p>
          <a:p>
            <a:r>
              <a:rPr lang="en-US" dirty="0" smtClean="0"/>
              <a:t>Train and educate staff</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33400" y="2667000"/>
            <a:ext cx="7772400" cy="1362456"/>
          </a:xfrm>
        </p:spPr>
        <p:txBody>
          <a:bodyPr>
            <a:normAutofit fontScale="90000"/>
          </a:bodyPr>
          <a:lstStyle/>
          <a:p>
            <a:r>
              <a:rPr lang="en-US" i="1" dirty="0" smtClean="0"/>
              <a:t>“There is no knowledge without theory.  Experience alone teaches nothing.”</a:t>
            </a:r>
            <a:endParaRPr lang="en-US" i="1" dirty="0"/>
          </a:p>
        </p:txBody>
      </p:sp>
      <p:sp>
        <p:nvSpPr>
          <p:cNvPr id="9" name="Text Placeholder 8"/>
          <p:cNvSpPr>
            <a:spLocks noGrp="1"/>
          </p:cNvSpPr>
          <p:nvPr>
            <p:ph type="body" idx="1"/>
          </p:nvPr>
        </p:nvSpPr>
        <p:spPr>
          <a:xfrm>
            <a:off x="533400" y="4114800"/>
            <a:ext cx="7772400" cy="1509712"/>
          </a:xfrm>
        </p:spPr>
        <p:txBody>
          <a:bodyPr>
            <a:normAutofit/>
          </a:bodyPr>
          <a:lstStyle/>
          <a:p>
            <a:r>
              <a:rPr lang="en-US" sz="3600" dirty="0" smtClean="0"/>
              <a:t>W. Edward Deming</a:t>
            </a:r>
            <a:endParaRPr lang="en-US" sz="36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Centeredness</a:t>
            </a:r>
            <a:endParaRPr lang="en-US" dirty="0"/>
          </a:p>
        </p:txBody>
      </p:sp>
      <p:sp>
        <p:nvSpPr>
          <p:cNvPr id="3" name="Content Placeholder 2"/>
          <p:cNvSpPr>
            <a:spLocks noGrp="1"/>
          </p:cNvSpPr>
          <p:nvPr>
            <p:ph idx="1"/>
          </p:nvPr>
        </p:nvSpPr>
        <p:spPr/>
        <p:txBody>
          <a:bodyPr/>
          <a:lstStyle/>
          <a:p>
            <a:r>
              <a:rPr lang="en-US" dirty="0" smtClean="0"/>
              <a:t>How do you, or might you, engage the patient in testing and improving?</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Turn</a:t>
            </a:r>
            <a:endParaRPr lang="en-US" dirty="0"/>
          </a:p>
        </p:txBody>
      </p:sp>
      <p:sp>
        <p:nvSpPr>
          <p:cNvPr id="3" name="Content Placeholder 2"/>
          <p:cNvSpPr>
            <a:spLocks noGrp="1"/>
          </p:cNvSpPr>
          <p:nvPr>
            <p:ph idx="1"/>
          </p:nvPr>
        </p:nvSpPr>
        <p:spPr/>
        <p:txBody>
          <a:bodyPr/>
          <a:lstStyle/>
          <a:p>
            <a:r>
              <a:rPr lang="en-US" dirty="0" smtClean="0"/>
              <a:t>Using the PDSA worksheet, develop something that you can test by “next Tuesday”.</a:t>
            </a:r>
          </a:p>
          <a:p>
            <a:r>
              <a:rPr lang="en-US" dirty="0" smtClean="0"/>
              <a:t>Keep the tips for testing in mind.</a:t>
            </a:r>
          </a:p>
          <a:p>
            <a:r>
              <a:rPr lang="en-US" dirty="0" smtClean="0"/>
              <a:t>Test small, test often.</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Holding the gains during testing…</a:t>
            </a:r>
            <a:endParaRPr lang="en-US" dirty="0">
              <a:latin typeface="Calibri" pitchFamily="34" charset="0"/>
            </a:endParaRPr>
          </a:p>
        </p:txBody>
      </p:sp>
      <p:sp>
        <p:nvSpPr>
          <p:cNvPr id="3" name="Subtitle 2"/>
          <p:cNvSpPr>
            <a:spLocks noGrp="1"/>
          </p:cNvSpPr>
          <p:nvPr>
            <p:ph idx="1"/>
          </p:nvPr>
        </p:nvSpPr>
        <p:spPr/>
        <p:txBody>
          <a:bodyPr>
            <a:normAutofit fontScale="92500"/>
          </a:bodyPr>
          <a:lstStyle/>
          <a:p>
            <a:pPr>
              <a:lnSpc>
                <a:spcPct val="110000"/>
              </a:lnSpc>
            </a:pPr>
            <a:r>
              <a:rPr lang="en-US" dirty="0" smtClean="0">
                <a:latin typeface="Calibri" pitchFamily="34" charset="0"/>
              </a:rPr>
              <a:t>Test the changes under a wide range of conditions</a:t>
            </a:r>
          </a:p>
          <a:p>
            <a:pPr>
              <a:lnSpc>
                <a:spcPct val="110000"/>
              </a:lnSpc>
            </a:pPr>
            <a:r>
              <a:rPr lang="en-US" dirty="0" smtClean="0">
                <a:latin typeface="Calibri" pitchFamily="34" charset="0"/>
              </a:rPr>
              <a:t>Work on redesigning processes </a:t>
            </a:r>
            <a:r>
              <a:rPr lang="en-US" dirty="0" smtClean="0">
                <a:latin typeface="Calibri" pitchFamily="34" charset="0"/>
              </a:rPr>
              <a:t>as opposed to a quick fix only to have it crop up again</a:t>
            </a:r>
            <a:endParaRPr lang="en-US" dirty="0" smtClean="0">
              <a:latin typeface="Calibri" pitchFamily="34" charset="0"/>
            </a:endParaRPr>
          </a:p>
          <a:p>
            <a:pPr>
              <a:lnSpc>
                <a:spcPct val="110000"/>
              </a:lnSpc>
            </a:pPr>
            <a:r>
              <a:rPr lang="en-US" dirty="0" smtClean="0">
                <a:latin typeface="Calibri" pitchFamily="34" charset="0"/>
              </a:rPr>
              <a:t>Provide </a:t>
            </a:r>
            <a:r>
              <a:rPr lang="en-US" dirty="0" smtClean="0">
                <a:latin typeface="Calibri" pitchFamily="34" charset="0"/>
              </a:rPr>
              <a:t>information on why the change is being made and how it will affect </a:t>
            </a:r>
            <a:r>
              <a:rPr lang="en-US" dirty="0" smtClean="0">
                <a:latin typeface="Calibri" pitchFamily="34" charset="0"/>
              </a:rPr>
              <a:t>people--ask </a:t>
            </a:r>
            <a:r>
              <a:rPr lang="en-US" dirty="0" smtClean="0">
                <a:latin typeface="Calibri" pitchFamily="34" charset="0"/>
              </a:rPr>
              <a:t>for input</a:t>
            </a:r>
          </a:p>
          <a:p>
            <a:pPr>
              <a:lnSpc>
                <a:spcPct val="110000"/>
              </a:lnSpc>
            </a:pPr>
            <a:r>
              <a:rPr lang="en-US" dirty="0" smtClean="0">
                <a:latin typeface="Calibri" pitchFamily="34" charset="0"/>
              </a:rPr>
              <a:t>Engage patients in the work</a:t>
            </a:r>
            <a:endParaRPr lang="en-US" dirty="0" smtClean="0">
              <a:latin typeface="Calibri" pitchFamily="34" charset="0"/>
            </a:endParaRPr>
          </a:p>
          <a:p>
            <a:pPr>
              <a:lnSpc>
                <a:spcPct val="110000"/>
              </a:lnSpc>
            </a:pPr>
            <a:r>
              <a:rPr lang="en-US" dirty="0" smtClean="0">
                <a:latin typeface="Calibri" pitchFamily="34" charset="0"/>
              </a:rPr>
              <a:t>Celebrate successes along the way</a:t>
            </a: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Box 9"/>
          <p:cNvSpPr txBox="1"/>
          <p:nvPr/>
        </p:nvSpPr>
        <p:spPr>
          <a:xfrm>
            <a:off x="838200" y="1"/>
            <a:ext cx="6402483" cy="646331"/>
          </a:xfrm>
          <a:prstGeom prst="rect">
            <a:avLst/>
          </a:prstGeom>
          <a:noFill/>
        </p:spPr>
        <p:txBody>
          <a:bodyPr wrap="square" rtlCol="0">
            <a:spAutoFit/>
          </a:bodyPr>
          <a:lstStyle/>
          <a:p>
            <a:pPr algn="ctr"/>
            <a:r>
              <a:rPr lang="en-US" b="1" dirty="0" smtClean="0">
                <a:solidFill>
                  <a:srgbClr val="262626"/>
                </a:solidFill>
              </a:rPr>
              <a:t>The “Generic” Change Concept List</a:t>
            </a:r>
          </a:p>
          <a:p>
            <a:pPr algn="ctr"/>
            <a:r>
              <a:rPr lang="en-US" b="1" u="sng" dirty="0" smtClean="0">
                <a:solidFill>
                  <a:srgbClr val="262626"/>
                </a:solidFill>
              </a:rPr>
              <a:t>The Improvement Guide</a:t>
            </a:r>
            <a:r>
              <a:rPr lang="en-US" b="1" dirty="0" smtClean="0">
                <a:solidFill>
                  <a:srgbClr val="262626"/>
                </a:solidFill>
              </a:rPr>
              <a:t> (pg 295-359)1</a:t>
            </a:r>
            <a:r>
              <a:rPr lang="en-US" b="1" baseline="30000" dirty="0" smtClean="0">
                <a:solidFill>
                  <a:srgbClr val="262626"/>
                </a:solidFill>
              </a:rPr>
              <a:t>st</a:t>
            </a:r>
            <a:r>
              <a:rPr lang="en-US" b="1" dirty="0" smtClean="0">
                <a:solidFill>
                  <a:srgbClr val="262626"/>
                </a:solidFill>
              </a:rPr>
              <a:t> Edition Plus 2 New Ones</a:t>
            </a:r>
            <a:endParaRPr lang="en-US" dirty="0">
              <a:solidFill>
                <a:srgbClr val="262626"/>
              </a:solidFill>
            </a:endParaRPr>
          </a:p>
        </p:txBody>
      </p:sp>
      <p:pic>
        <p:nvPicPr>
          <p:cNvPr id="13314" name="Picture 2"/>
          <p:cNvPicPr>
            <a:picLocks noChangeAspect="1" noChangeArrowheads="1"/>
          </p:cNvPicPr>
          <p:nvPr/>
        </p:nvPicPr>
        <p:blipFill>
          <a:blip r:embed="rId3" cstate="print"/>
          <a:srcRect/>
          <a:stretch>
            <a:fillRect/>
          </a:stretch>
        </p:blipFill>
        <p:spPr bwMode="auto">
          <a:xfrm>
            <a:off x="457200" y="762001"/>
            <a:ext cx="8262211" cy="5768433"/>
          </a:xfrm>
          <a:prstGeom prst="rect">
            <a:avLst/>
          </a:prstGeom>
          <a:noFill/>
          <a:ln w="9525">
            <a:noFill/>
            <a:miter lim="800000"/>
            <a:headEnd/>
            <a:tailEnd/>
          </a:ln>
        </p:spPr>
      </p:pic>
    </p:spTree>
    <p:extLst>
      <p:ext uri="{BB962C8B-B14F-4D97-AF65-F5344CB8AC3E}">
        <p14:creationId xmlns:p14="http://schemas.microsoft.com/office/powerpoint/2010/main" xmlns="" val="27245142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1"/>
          <p:cNvSpPr txBox="1">
            <a:spLocks noGrp="1"/>
          </p:cNvSpPr>
          <p:nvPr/>
        </p:nvSpPr>
        <p:spPr bwMode="auto">
          <a:xfrm>
            <a:off x="1676400" y="6153150"/>
            <a:ext cx="5257800" cy="476250"/>
          </a:xfrm>
          <a:prstGeom prst="rect">
            <a:avLst/>
          </a:prstGeom>
          <a:noFill/>
          <a:ln w="9525">
            <a:noFill/>
            <a:miter lim="800000"/>
            <a:headEnd/>
            <a:tailEnd/>
          </a:ln>
        </p:spPr>
        <p:txBody>
          <a:bodyPr/>
          <a:lstStyle/>
          <a:p>
            <a:pPr algn="ctr"/>
            <a:endParaRPr lang="en-US" sz="1400">
              <a:solidFill>
                <a:prstClr val="white"/>
              </a:solidFill>
            </a:endParaRPr>
          </a:p>
          <a:p>
            <a:pPr algn="ctr"/>
            <a:endParaRPr lang="en-US" sz="1400">
              <a:solidFill>
                <a:prstClr val="white"/>
              </a:solidFill>
            </a:endParaRPr>
          </a:p>
        </p:txBody>
      </p:sp>
      <p:sp>
        <p:nvSpPr>
          <p:cNvPr id="18435" name="Rectangle 2"/>
          <p:cNvSpPr>
            <a:spLocks noGrp="1" noChangeArrowheads="1"/>
          </p:cNvSpPr>
          <p:nvPr>
            <p:ph type="ctrTitle" idx="4294967295"/>
          </p:nvPr>
        </p:nvSpPr>
        <p:spPr>
          <a:xfrm>
            <a:off x="457200" y="331856"/>
            <a:ext cx="8305800" cy="707886"/>
          </a:xfrm>
        </p:spPr>
        <p:txBody>
          <a:bodyPr>
            <a:spAutoFit/>
          </a:bodyPr>
          <a:lstStyle/>
          <a:p>
            <a:pPr eaLnBrk="1" hangingPunct="1"/>
            <a:r>
              <a:rPr lang="en-US" sz="2800" b="1" dirty="0" smtClean="0">
                <a:solidFill>
                  <a:schemeClr val="bg1"/>
                </a:solidFill>
              </a:rPr>
              <a:t>Tip #5: Appropriate Scope for next PDSA Cycle</a:t>
            </a:r>
            <a:br>
              <a:rPr lang="en-US" sz="2800" b="1" dirty="0" smtClean="0">
                <a:solidFill>
                  <a:schemeClr val="bg1"/>
                </a:solidFill>
              </a:rPr>
            </a:br>
            <a:r>
              <a:rPr lang="en-US" sz="1200" b="1" dirty="0" smtClean="0">
                <a:solidFill>
                  <a:schemeClr val="bg1"/>
                </a:solidFill>
              </a:rPr>
              <a:t>(concept developed by Lloyd Provost) </a:t>
            </a:r>
            <a:endParaRPr lang="en-US" sz="2800" b="1" dirty="0" smtClean="0">
              <a:solidFill>
                <a:schemeClr val="bg1"/>
              </a:solidFill>
            </a:endParaRPr>
          </a:p>
        </p:txBody>
      </p:sp>
      <p:graphicFrame>
        <p:nvGraphicFramePr>
          <p:cNvPr id="383026" name="Group 50"/>
          <p:cNvGraphicFramePr>
            <a:graphicFrameLocks noGrp="1"/>
          </p:cNvGraphicFramePr>
          <p:nvPr>
            <p:extLst/>
          </p:nvPr>
        </p:nvGraphicFramePr>
        <p:xfrm>
          <a:off x="304800" y="533400"/>
          <a:ext cx="8534401" cy="5791202"/>
        </p:xfrm>
        <a:graphic>
          <a:graphicData uri="http://schemas.openxmlformats.org/drawingml/2006/table">
            <a:tbl>
              <a:tblPr/>
              <a:tblGrid>
                <a:gridCol w="1781293"/>
                <a:gridCol w="1300574"/>
                <a:gridCol w="1903119"/>
                <a:gridCol w="1768122"/>
                <a:gridCol w="1781293"/>
              </a:tblGrid>
              <a:tr h="528301">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000099"/>
                          </a:solidFill>
                          <a:effectLst/>
                          <a:latin typeface="+mn-lt"/>
                        </a:rPr>
                        <a:t>Current Situation</a:t>
                      </a:r>
                    </a:p>
                  </a:txBody>
                  <a:tcPr horzOverflow="overflow">
                    <a:lnL w="12700" cap="flat" cmpd="sng" algn="ctr">
                      <a:solidFill>
                        <a:schemeClr val="bg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000099"/>
                          </a:solidFill>
                          <a:effectLst/>
                          <a:latin typeface="+mn-lt"/>
                        </a:rPr>
                        <a:t>Resistant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99"/>
                          </a:solidFill>
                          <a:effectLst/>
                          <a:latin typeface="+mn-lt"/>
                        </a:rPr>
                        <a:t>Indifferent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000099"/>
                          </a:solidFill>
                          <a:effectLst/>
                          <a:latin typeface="+mn-lt"/>
                        </a:rPr>
                        <a:t>Ready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r>
              <a:tr h="1254029">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rgbClr val="000099"/>
                        </a:solidFill>
                        <a:effectLst/>
                        <a:latin typeface="+mn-lt"/>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000099"/>
                          </a:solidFill>
                          <a:effectLst/>
                          <a:latin typeface="+mn-lt"/>
                        </a:rPr>
                        <a:t>Low Confidence that current change idea will lead to Improvement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mn-lt"/>
                        </a:rPr>
                        <a:t>Cost of failure large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CC6600"/>
                          </a:solidFill>
                          <a:effectLst/>
                          <a:latin typeface="+mn-lt"/>
                        </a:rPr>
                        <a:t>Very Small Scale Test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rgbClr val="CC6600"/>
                          </a:solidFill>
                          <a:effectLst/>
                          <a:latin typeface="+mn-lt"/>
                        </a:rPr>
                        <a:t>Very Small Scale Test</a:t>
                      </a:r>
                      <a:endParaRPr kumimoji="0" lang="en-US" sz="2800" b="1" i="0" u="none" strike="noStrike" cap="none" normalizeH="0" baseline="0" smtClean="0">
                        <a:ln>
                          <a:noFill/>
                        </a:ln>
                        <a:solidFill>
                          <a:srgbClr val="CC6600"/>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CC6600"/>
                          </a:solidFill>
                          <a:effectLst/>
                          <a:latin typeface="+mn-lt"/>
                        </a:rPr>
                        <a:t>Very Small Scale Test</a:t>
                      </a:r>
                      <a:endParaRPr kumimoji="0" lang="en-US" sz="2800" b="1" i="0" u="none" strike="noStrike" cap="none" normalizeH="0" baseline="0" dirty="0" smtClean="0">
                        <a:ln>
                          <a:noFill/>
                        </a:ln>
                        <a:solidFill>
                          <a:srgbClr val="CC6600"/>
                        </a:solidFill>
                        <a:effectLst/>
                        <a:latin typeface="+mn-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442316">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mn-lt"/>
                        </a:rPr>
                        <a:t>Cost of failure small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CC6600"/>
                          </a:solidFill>
                          <a:effectLst/>
                          <a:latin typeface="+mn-lt"/>
                        </a:rPr>
                        <a:t>Very Small Scale Test</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1" i="0" u="none" strike="noStrike" cap="none" normalizeH="0" baseline="0" dirty="0" smtClean="0">
                        <a:ln>
                          <a:noFill/>
                        </a:ln>
                        <a:solidFill>
                          <a:srgbClr val="CC6600"/>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rgbClr val="CC6600"/>
                          </a:solidFill>
                          <a:effectLst/>
                          <a:latin typeface="+mn-lt"/>
                        </a:rPr>
                        <a:t>Very Small Scale Test</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1" i="0" u="none" strike="noStrike" cap="none" normalizeH="0" baseline="0" smtClean="0">
                        <a:ln>
                          <a:noFill/>
                        </a:ln>
                        <a:solidFill>
                          <a:srgbClr val="CC6600"/>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rgbClr val="FF6600"/>
                        </a:solidFill>
                        <a:effectLst/>
                        <a:latin typeface="+mn-lt"/>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FFCC00"/>
                          </a:solidFill>
                          <a:effectLst/>
                          <a:latin typeface="+mn-lt"/>
                        </a:rPr>
                        <a:t>Small Scale Test</a:t>
                      </a:r>
                      <a:endParaRPr kumimoji="0" lang="en-US" sz="2800" b="1" i="0" u="none" strike="noStrike" cap="none" normalizeH="0" baseline="0" dirty="0" smtClean="0">
                        <a:ln>
                          <a:noFill/>
                        </a:ln>
                        <a:solidFill>
                          <a:srgbClr val="FFCC00"/>
                        </a:solidFill>
                        <a:effectLst/>
                        <a:latin typeface="+mn-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354572">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rgbClr val="000099"/>
                        </a:solidFill>
                        <a:effectLst/>
                        <a:latin typeface="+mn-lt"/>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000099"/>
                          </a:solidFill>
                          <a:effectLst/>
                          <a:latin typeface="+mn-lt"/>
                        </a:rPr>
                        <a:t>High Confidence that current change idea will lead to Improvement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000099"/>
                          </a:solidFill>
                          <a:effectLst/>
                          <a:latin typeface="+mn-lt"/>
                        </a:rPr>
                        <a:t>Cost of failure large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CC6600"/>
                          </a:solidFill>
                          <a:effectLst/>
                          <a:latin typeface="+mn-lt"/>
                        </a:rPr>
                        <a:t>Very Small Scale Test</a:t>
                      </a:r>
                      <a:endParaRPr kumimoji="0" lang="en-US" sz="2800" b="1" i="0" u="none" strike="noStrike" cap="none" normalizeH="0" baseline="0" dirty="0" smtClean="0">
                        <a:ln>
                          <a:noFill/>
                        </a:ln>
                        <a:solidFill>
                          <a:srgbClr val="CC6600"/>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smtClean="0">
                        <a:ln>
                          <a:noFill/>
                        </a:ln>
                        <a:solidFill>
                          <a:srgbClr val="FF6600"/>
                        </a:solidFill>
                        <a:effectLst/>
                        <a:latin typeface="+mn-lt"/>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rgbClr val="FFCC00"/>
                          </a:solidFill>
                          <a:effectLst/>
                          <a:latin typeface="+mn-lt"/>
                        </a:rPr>
                        <a:t>Small Scale Test</a:t>
                      </a:r>
                      <a:endParaRPr kumimoji="0" lang="en-US" sz="2800" b="1" i="0" u="none" strike="noStrike" cap="none" normalizeH="0" baseline="0" smtClean="0">
                        <a:ln>
                          <a:noFill/>
                        </a:ln>
                        <a:solidFill>
                          <a:srgbClr val="FFCC00"/>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rgbClr val="CC0000"/>
                        </a:solidFill>
                        <a:effectLst/>
                        <a:latin typeface="+mn-lt"/>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6699FF"/>
                          </a:solidFill>
                          <a:effectLst/>
                          <a:latin typeface="+mn-lt"/>
                        </a:rPr>
                        <a:t>Large Scale Test</a:t>
                      </a:r>
                      <a:endParaRPr kumimoji="0" lang="en-US" sz="2800" b="1" i="0" u="none" strike="noStrike" cap="none" normalizeH="0" baseline="0" dirty="0" smtClean="0">
                        <a:ln>
                          <a:noFill/>
                        </a:ln>
                        <a:solidFill>
                          <a:srgbClr val="6699FF"/>
                        </a:solidFill>
                        <a:effectLst/>
                        <a:latin typeface="+mn-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211984">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000099"/>
                          </a:solidFill>
                          <a:effectLst/>
                          <a:latin typeface="+mn-lt"/>
                        </a:rPr>
                        <a:t>Cost of failure small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smtClean="0">
                        <a:ln>
                          <a:noFill/>
                        </a:ln>
                        <a:solidFill>
                          <a:srgbClr val="FF6600"/>
                        </a:solidFill>
                        <a:effectLst/>
                        <a:latin typeface="+mn-lt"/>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rgbClr val="FFCC00"/>
                          </a:solidFill>
                          <a:effectLst/>
                          <a:latin typeface="+mn-lt"/>
                        </a:rPr>
                        <a:t>Small Scale Test</a:t>
                      </a:r>
                      <a:endParaRPr kumimoji="0" lang="en-US" sz="2800" b="1" i="0" u="none" strike="noStrike" cap="none" normalizeH="0" baseline="0" smtClean="0">
                        <a:ln>
                          <a:noFill/>
                        </a:ln>
                        <a:solidFill>
                          <a:srgbClr val="FFCC00"/>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smtClean="0">
                        <a:ln>
                          <a:noFill/>
                        </a:ln>
                        <a:solidFill>
                          <a:srgbClr val="CC0000"/>
                        </a:solidFill>
                        <a:effectLst/>
                        <a:latin typeface="+mn-lt"/>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rgbClr val="6699FF"/>
                          </a:solidFill>
                          <a:effectLst/>
                          <a:latin typeface="+mn-lt"/>
                        </a:rPr>
                        <a:t>Large Scale Test</a:t>
                      </a:r>
                      <a:endParaRPr kumimoji="0" lang="en-US" sz="2800" b="1" i="0" u="none" strike="noStrike" cap="none" normalizeH="0" baseline="0" smtClean="0">
                        <a:ln>
                          <a:noFill/>
                        </a:ln>
                        <a:solidFill>
                          <a:srgbClr val="6699FF"/>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mn-lt"/>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000099"/>
                          </a:solidFill>
                          <a:effectLst/>
                          <a:latin typeface="+mn-lt"/>
                        </a:rPr>
                        <a:t>Implement</a:t>
                      </a:r>
                      <a:endParaRPr kumimoji="0" lang="en-US" sz="2800" b="1" i="0" u="none" strike="noStrike" cap="none" normalizeH="0" baseline="0" dirty="0" smtClean="0">
                        <a:ln>
                          <a:noFill/>
                        </a:ln>
                        <a:solidFill>
                          <a:srgbClr val="000099"/>
                        </a:solidFill>
                        <a:effectLst/>
                        <a:latin typeface="+mn-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8474" name="Text Box 41"/>
          <p:cNvSpPr txBox="1">
            <a:spLocks noChangeArrowheads="1"/>
          </p:cNvSpPr>
          <p:nvPr/>
        </p:nvSpPr>
        <p:spPr bwMode="auto">
          <a:xfrm>
            <a:off x="4114800" y="0"/>
            <a:ext cx="4339778" cy="461665"/>
          </a:xfrm>
          <a:prstGeom prst="rect">
            <a:avLst/>
          </a:prstGeom>
          <a:noFill/>
          <a:ln w="9525">
            <a:noFill/>
            <a:miter lim="800000"/>
            <a:headEnd/>
            <a:tailEnd/>
          </a:ln>
        </p:spPr>
        <p:txBody>
          <a:bodyPr wrap="none">
            <a:spAutoFit/>
          </a:bodyPr>
          <a:lstStyle/>
          <a:p>
            <a:r>
              <a:rPr lang="en-US" sz="2400" b="1" dirty="0" smtClean="0">
                <a:solidFill>
                  <a:prstClr val="black"/>
                </a:solidFill>
                <a:cs typeface="Arial" pitchFamily="34" charset="0"/>
              </a:rPr>
              <a:t>Staff  </a:t>
            </a:r>
            <a:r>
              <a:rPr lang="en-US" sz="2400" b="1" dirty="0">
                <a:solidFill>
                  <a:prstClr val="black"/>
                </a:solidFill>
                <a:cs typeface="Arial" pitchFamily="34" charset="0"/>
              </a:rPr>
              <a:t>Readiness to Make Change</a:t>
            </a:r>
          </a:p>
        </p:txBody>
      </p:sp>
      <p:sp>
        <p:nvSpPr>
          <p:cNvPr id="6" name="TextBox 5"/>
          <p:cNvSpPr txBox="1"/>
          <p:nvPr/>
        </p:nvSpPr>
        <p:spPr>
          <a:xfrm>
            <a:off x="685800" y="6488668"/>
            <a:ext cx="6365332" cy="369332"/>
          </a:xfrm>
          <a:prstGeom prst="rect">
            <a:avLst/>
          </a:prstGeom>
          <a:noFill/>
        </p:spPr>
        <p:txBody>
          <a:bodyPr wrap="none" rtlCol="0">
            <a:spAutoFit/>
          </a:bodyPr>
          <a:lstStyle/>
          <a:p>
            <a:r>
              <a:rPr lang="en-US" dirty="0" smtClean="0">
                <a:solidFill>
                  <a:prstClr val="black"/>
                </a:solidFill>
              </a:rPr>
              <a:t>Source:  IHI and Lloyd Provost, Associates in Process Improvement</a:t>
            </a:r>
            <a:endParaRPr lang="en-US" dirty="0">
              <a:solidFill>
                <a:prstClr val="black"/>
              </a:solidFill>
            </a:endParaRPr>
          </a:p>
        </p:txBody>
      </p:sp>
    </p:spTree>
    <p:extLst>
      <p:ext uri="{BB962C8B-B14F-4D97-AF65-F5344CB8AC3E}">
        <p14:creationId xmlns="" xmlns:p14="http://schemas.microsoft.com/office/powerpoint/2010/main" val="198064248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457200" y="0"/>
            <a:ext cx="8229600" cy="685800"/>
          </a:xfrm>
        </p:spPr>
        <p:txBody>
          <a:bodyPr>
            <a:normAutofit/>
          </a:bodyPr>
          <a:lstStyle/>
          <a:p>
            <a:pPr eaLnBrk="1" hangingPunct="1"/>
            <a:r>
              <a:rPr lang="en-US" sz="2000" dirty="0" smtClean="0"/>
              <a:t>Twenty Questions for Process Analysis</a:t>
            </a:r>
          </a:p>
        </p:txBody>
      </p:sp>
      <p:graphicFrame>
        <p:nvGraphicFramePr>
          <p:cNvPr id="2052099" name="Group 3"/>
          <p:cNvGraphicFramePr>
            <a:graphicFrameLocks noGrp="1"/>
          </p:cNvGraphicFramePr>
          <p:nvPr>
            <p:ph idx="1"/>
          </p:nvPr>
        </p:nvGraphicFramePr>
        <p:xfrm>
          <a:off x="304800" y="685802"/>
          <a:ext cx="8382000" cy="5943597"/>
        </p:xfrm>
        <a:graphic>
          <a:graphicData uri="http://schemas.openxmlformats.org/drawingml/2006/table">
            <a:tbl>
              <a:tblPr/>
              <a:tblGrid>
                <a:gridCol w="1423358"/>
                <a:gridCol w="1265208"/>
                <a:gridCol w="1344283"/>
                <a:gridCol w="1344283"/>
                <a:gridCol w="1344283"/>
                <a:gridCol w="1660585"/>
              </a:tblGrid>
              <a:tr h="57058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rPr>
                        <a:t>Process Step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893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pitchFamily="34" charset="0"/>
                        </a:rPr>
                        <a:t>Current Method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pitchFamily="34" charset="0"/>
                        </a:rPr>
                        <a:t>Reason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pitchFamily="34" charset="0"/>
                        </a:rPr>
                        <a:t>Better Way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pitchFamily="34" charset="0"/>
                        </a:rPr>
                        <a:t>Method Chosen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pitchFamily="34" charset="0"/>
                        </a:rPr>
                        <a:t>Overall Improvement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896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pitchFamily="34" charset="0"/>
                        </a:rPr>
                        <a:t>PURPOSE (What?)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What happens?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Why do 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What else could we do?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What should we do?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What is the overall improvement?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896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pitchFamily="34" charset="0"/>
                        </a:rPr>
                        <a:t>PLACE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pitchFamily="34" charset="0"/>
                        </a:rPr>
                        <a:t>(Where?)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Where is it done?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Why do it there?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Where else could we do 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Where should it be done?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896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pitchFamily="34" charset="0"/>
                        </a:rPr>
                        <a:t>TIME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pitchFamily="34" charset="0"/>
                        </a:rPr>
                        <a:t>(When?)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When is it done?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Why do it then?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When else could we do 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When should it be done?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595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pitchFamily="34" charset="0"/>
                        </a:rPr>
                        <a:t>PERSON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pitchFamily="34" charset="0"/>
                        </a:rPr>
                        <a:t>(Who?)</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Who does 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Why them?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Who else could do 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Who should do 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121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pitchFamily="34" charset="0"/>
                        </a:rPr>
                        <a:t>PROCEDURE (How?)</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How is it done?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Why do it this way?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rPr>
                        <a:t>What other way could we do 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How should it be done?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18313</TotalTime>
  <Words>3352</Words>
  <Application>Microsoft Office PowerPoint</Application>
  <PresentationFormat>On-screen Show (4:3)</PresentationFormat>
  <Paragraphs>591</Paragraphs>
  <Slides>64</Slides>
  <Notes>30</Notes>
  <HiddenSlides>2</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64</vt:i4>
      </vt:variant>
    </vt:vector>
  </HeadingPairs>
  <TitlesOfParts>
    <vt:vector size="67" baseType="lpstr">
      <vt:lpstr>Office Theme</vt:lpstr>
      <vt:lpstr>3_Office Theme</vt:lpstr>
      <vt:lpstr>Drawing</vt:lpstr>
      <vt:lpstr>A Deeper Dive into the Model for Improvement--Why We Use It</vt:lpstr>
      <vt:lpstr>Aim</vt:lpstr>
      <vt:lpstr>Before we begin with Model for Improvement…</vt:lpstr>
      <vt:lpstr>Alignment around definition of quality</vt:lpstr>
      <vt:lpstr>Baseline Assessment</vt:lpstr>
      <vt:lpstr>Baseline Assessments</vt:lpstr>
      <vt:lpstr>Considerations</vt:lpstr>
      <vt:lpstr>Slide 8</vt:lpstr>
      <vt:lpstr>Why use the Model for Improvement? (Copyright: Associates in Process Improvement) </vt:lpstr>
      <vt:lpstr>Slide 10</vt:lpstr>
      <vt:lpstr>Why?</vt:lpstr>
      <vt:lpstr>Debrief:   What did we learn? </vt:lpstr>
      <vt:lpstr>How have we learned that we can accelerate change and increase improvements in healthcare?</vt:lpstr>
      <vt:lpstr>Model For Improvement </vt:lpstr>
      <vt:lpstr>Slide 15</vt:lpstr>
      <vt:lpstr>Question 1: What Are We Trying to Accomplish?</vt:lpstr>
      <vt:lpstr>Why?</vt:lpstr>
      <vt:lpstr>What are We Trying To Accomplish?</vt:lpstr>
      <vt:lpstr>Smart AIMS</vt:lpstr>
      <vt:lpstr>Examples…</vt:lpstr>
      <vt:lpstr>Examples…</vt:lpstr>
      <vt:lpstr>Examples…</vt:lpstr>
      <vt:lpstr>Your Project Aim? (See worksheet.)</vt:lpstr>
      <vt:lpstr>Slide 24</vt:lpstr>
      <vt:lpstr>Slide 25</vt:lpstr>
      <vt:lpstr>Examples of Measures for Improvement Projects</vt:lpstr>
      <vt:lpstr>Examples of Measures for Improvement Projects</vt:lpstr>
      <vt:lpstr>Examples of Measures for Improvement Projects</vt:lpstr>
      <vt:lpstr>Measures for Improvement</vt:lpstr>
      <vt:lpstr>Qualitative &amp; Quantitative</vt:lpstr>
      <vt:lpstr>Measures for Your Project?</vt:lpstr>
      <vt:lpstr>Slide 32</vt:lpstr>
      <vt:lpstr>Many Places to Find Changes to Test</vt:lpstr>
      <vt:lpstr>Flow charts—One Great Tool for Displaying and Analyzing Processes--Breaking Down the Complexity</vt:lpstr>
      <vt:lpstr>High-Level Diagram</vt:lpstr>
      <vt:lpstr>Block Diagram—Test Results (Exercise)</vt:lpstr>
      <vt:lpstr>For another session:  Detailed Flowchart</vt:lpstr>
      <vt:lpstr>Value Added Analysis</vt:lpstr>
      <vt:lpstr>Flowcharts and Process  Thinking – Key Points</vt:lpstr>
      <vt:lpstr>All generate improvement ideas/ concepts and we test changes…</vt:lpstr>
      <vt:lpstr>Slide 41</vt:lpstr>
      <vt:lpstr>Small Test of Change</vt:lpstr>
      <vt:lpstr>Slide 43</vt:lpstr>
      <vt:lpstr>Plan Do Study Act—Plan!</vt:lpstr>
      <vt:lpstr>Plan Do Study Act—Do!</vt:lpstr>
      <vt:lpstr>Plan Do Study Act—Study!</vt:lpstr>
      <vt:lpstr>Plan Do Study Act—Act!</vt:lpstr>
      <vt:lpstr>Benefits to Small-Scale Testing</vt:lpstr>
      <vt:lpstr>Decrease the Time Frame  for a PDSA Test Cycle</vt:lpstr>
      <vt:lpstr>Test on a Small Scale-Rule of 1!</vt:lpstr>
      <vt:lpstr>Slide 51</vt:lpstr>
      <vt:lpstr>Work to more robust testing</vt:lpstr>
      <vt:lpstr>Remember the Goal is to “Test”!!</vt:lpstr>
      <vt:lpstr>Test (www.thefreedictionary.com)</vt:lpstr>
      <vt:lpstr>Task (www.thefreedictionary.com)</vt:lpstr>
      <vt:lpstr>Personal Example: Aim to run 7.5 minute mile by July 4th 2016 “4 on the Fourth” road race. (Currently at 10 minute mile)</vt:lpstr>
      <vt:lpstr>Pop Quiz Test or Task??</vt:lpstr>
      <vt:lpstr>“There is no knowledge without theory.  Experience alone teaches nothing.”</vt:lpstr>
      <vt:lpstr>Patient Centeredness</vt:lpstr>
      <vt:lpstr>Your Turn</vt:lpstr>
      <vt:lpstr>Holding the gains during testing…</vt:lpstr>
      <vt:lpstr>Slide 62</vt:lpstr>
      <vt:lpstr>Tip #5: Appropriate Scope for next PDSA Cycle (concept developed by Lloyd Provost) </vt:lpstr>
      <vt:lpstr>Twenty Questions for Process Analysis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Improvement Training for Vermont Quality Leaders</dc:title>
  <dc:creator>Sue Butts-Dion</dc:creator>
  <cp:lastModifiedBy>Sue Butts-Dion</cp:lastModifiedBy>
  <cp:revision>109</cp:revision>
  <dcterms:created xsi:type="dcterms:W3CDTF">2015-09-30T23:03:59Z</dcterms:created>
  <dcterms:modified xsi:type="dcterms:W3CDTF">2015-10-28T20:52:28Z</dcterms:modified>
</cp:coreProperties>
</file>